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6"/>
  </p:notesMasterIdLst>
  <p:sldIdLst>
    <p:sldId id="557" r:id="rId5"/>
    <p:sldId id="535" r:id="rId6"/>
    <p:sldId id="432" r:id="rId7"/>
    <p:sldId id="433" r:id="rId8"/>
    <p:sldId id="701" r:id="rId9"/>
    <p:sldId id="702" r:id="rId10"/>
    <p:sldId id="703" r:id="rId11"/>
    <p:sldId id="704" r:id="rId12"/>
    <p:sldId id="705" r:id="rId13"/>
    <p:sldId id="706" r:id="rId14"/>
    <p:sldId id="707" r:id="rId15"/>
    <p:sldId id="434" r:id="rId16"/>
    <p:sldId id="435" r:id="rId17"/>
    <p:sldId id="708" r:id="rId18"/>
    <p:sldId id="709" r:id="rId19"/>
    <p:sldId id="710" r:id="rId20"/>
    <p:sldId id="711" r:id="rId21"/>
    <p:sldId id="415" r:id="rId22"/>
    <p:sldId id="416" r:id="rId23"/>
    <p:sldId id="417" r:id="rId24"/>
    <p:sldId id="418" r:id="rId25"/>
    <p:sldId id="419" r:id="rId26"/>
    <p:sldId id="421" r:id="rId27"/>
    <p:sldId id="422" r:id="rId28"/>
    <p:sldId id="423" r:id="rId29"/>
    <p:sldId id="424" r:id="rId30"/>
    <p:sldId id="712" r:id="rId31"/>
    <p:sldId id="713" r:id="rId32"/>
    <p:sldId id="427" r:id="rId33"/>
    <p:sldId id="428" r:id="rId34"/>
    <p:sldId id="429" r:id="rId35"/>
    <p:sldId id="521" r:id="rId36"/>
    <p:sldId id="716" r:id="rId37"/>
    <p:sldId id="717" r:id="rId38"/>
    <p:sldId id="430" r:id="rId39"/>
    <p:sldId id="431" r:id="rId40"/>
    <p:sldId id="408" r:id="rId41"/>
    <p:sldId id="413" r:id="rId42"/>
    <p:sldId id="550" r:id="rId43"/>
    <p:sldId id="551" r:id="rId44"/>
    <p:sldId id="552" r:id="rId45"/>
    <p:sldId id="553" r:id="rId46"/>
    <p:sldId id="554" r:id="rId47"/>
    <p:sldId id="555" r:id="rId48"/>
    <p:sldId id="556" r:id="rId49"/>
    <p:sldId id="714" r:id="rId50"/>
    <p:sldId id="558" r:id="rId51"/>
    <p:sldId id="559" r:id="rId52"/>
    <p:sldId id="560" r:id="rId53"/>
    <p:sldId id="715" r:id="rId54"/>
    <p:sldId id="562" r:id="rId55"/>
    <p:sldId id="563" r:id="rId56"/>
    <p:sldId id="564" r:id="rId57"/>
    <p:sldId id="565" r:id="rId58"/>
    <p:sldId id="566" r:id="rId59"/>
    <p:sldId id="567" r:id="rId60"/>
    <p:sldId id="568" r:id="rId61"/>
    <p:sldId id="569" r:id="rId62"/>
    <p:sldId id="570" r:id="rId63"/>
    <p:sldId id="572" r:id="rId64"/>
    <p:sldId id="571" r:id="rId65"/>
    <p:sldId id="440" r:id="rId66"/>
    <p:sldId id="439" r:id="rId67"/>
    <p:sldId id="441" r:id="rId68"/>
    <p:sldId id="442" r:id="rId69"/>
    <p:sldId id="443" r:id="rId70"/>
    <p:sldId id="444" r:id="rId71"/>
    <p:sldId id="445" r:id="rId72"/>
    <p:sldId id="446" r:id="rId73"/>
    <p:sldId id="447" r:id="rId74"/>
    <p:sldId id="448" r:id="rId7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FB"/>
    <a:srgbClr val="00285B"/>
    <a:srgbClr val="062652"/>
    <a:srgbClr val="0B2D5D"/>
    <a:srgbClr val="929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49812-C0E8-4417-8DF7-6659ABCAF210}" type="datetimeFigureOut">
              <a:rPr lang="pt-BR" smtClean="0"/>
              <a:t>28/03/2024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26878-2C19-469E-938A-68D6EDA83B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94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10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7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8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3E245FF5-32D9-4E6D-A9D2-0BFD892AB3E4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304569098"/>
              </p:ext>
            </p:extLst>
          </p:nvPr>
        </p:nvGraphicFramePr>
        <p:xfrm>
          <a:off x="0" y="0"/>
          <a:ext cx="12192000" cy="690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253640" imgH="9142560" progId="Photoshop.Image.13">
                  <p:embed/>
                </p:oleObj>
              </mc:Choice>
              <mc:Fallback>
                <p:oleObj name="Image" r:id="rId2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90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CF5E581-4624-4AE9-8A08-9432BBE19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608" y="1122363"/>
            <a:ext cx="5983549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38BEA3-2FEF-4AB6-A87E-C1FE3BC05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512" y="3788230"/>
            <a:ext cx="9934493" cy="1371600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F046FE-9A6F-4F7C-90CE-8FE0727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1AE2-1A57-499A-A214-B9EF324E442E}" type="datetimeFigureOut">
              <a:rPr lang="pt-BR" smtClean="0"/>
              <a:t>28/03/2024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F0768A-467B-4746-9347-6D70B946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4BF103-7AD7-4468-ACEC-0FA3E3D3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E1BC-D216-4C95-BD5F-E3EB69568E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01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userDrawn="1">
  <p:cSld name="1_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9187840" y="4375184"/>
            <a:ext cx="2865851" cy="2482800"/>
            <a:chOff x="3305175" y="4144963"/>
            <a:chExt cx="2149388" cy="1862100"/>
          </a:xfrm>
        </p:grpSpPr>
        <p:sp>
          <p:nvSpPr>
            <p:cNvPr id="133" name="Shape 13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tângulo 1"/>
          <p:cNvSpPr/>
          <p:nvPr userDrawn="1"/>
        </p:nvSpPr>
        <p:spPr>
          <a:xfrm>
            <a:off x="9150836" y="4867813"/>
            <a:ext cx="1532617" cy="138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12" name="Shape 112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Shape 113"/>
          <p:cNvSpPr/>
          <p:nvPr userDrawn="1"/>
        </p:nvSpPr>
        <p:spPr>
          <a:xfrm>
            <a:off x="0" y="0"/>
            <a:ext cx="104429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09600" y="289564"/>
            <a:ext cx="947570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118" name="Shape 118"/>
          <p:cNvGrpSpPr/>
          <p:nvPr/>
        </p:nvGrpSpPr>
        <p:grpSpPr>
          <a:xfrm>
            <a:off x="10762230" y="-147371"/>
            <a:ext cx="2510300" cy="3261600"/>
            <a:chOff x="3357563" y="850900"/>
            <a:chExt cx="1882725" cy="2446200"/>
          </a:xfrm>
        </p:grpSpPr>
        <p:sp>
          <p:nvSpPr>
            <p:cNvPr id="119" name="Shape 119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Retângulo 2"/>
          <p:cNvSpPr/>
          <p:nvPr userDrawn="1"/>
        </p:nvSpPr>
        <p:spPr>
          <a:xfrm>
            <a:off x="10450287" y="4867813"/>
            <a:ext cx="285148" cy="1568721"/>
          </a:xfrm>
          <a:prstGeom prst="rect">
            <a:avLst/>
          </a:prstGeom>
          <a:solidFill>
            <a:srgbClr val="A5B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211669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2016DAE9-A484-4FC1-AD2E-7DEA896FF354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417945460"/>
              </p:ext>
            </p:extLst>
          </p:nvPr>
        </p:nvGraphicFramePr>
        <p:xfrm>
          <a:off x="0" y="0"/>
          <a:ext cx="12192000" cy="6856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253640" imgH="9142560" progId="Photoshop.Image.13">
                  <p:embed/>
                </p:oleObj>
              </mc:Choice>
              <mc:Fallback>
                <p:oleObj name="Image" r:id="rId2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6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CF5E581-4624-4AE9-8A08-9432BBE19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608" y="1122363"/>
            <a:ext cx="5983549" cy="2387600"/>
          </a:xfrm>
        </p:spPr>
        <p:txBody>
          <a:bodyPr anchor="b"/>
          <a:lstStyle>
            <a:lvl1pPr algn="ctr">
              <a:defRPr sz="6000" b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38BEA3-2FEF-4AB6-A87E-C1FE3BC05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513" y="3602038"/>
            <a:ext cx="5468644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F046FE-9A6F-4F7C-90CE-8FE0727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1AE2-1A57-499A-A214-B9EF324E442E}" type="datetimeFigureOut">
              <a:rPr lang="pt-BR" smtClean="0"/>
              <a:t>28/03/2024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F0768A-467B-4746-9347-6D70B946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4BF103-7AD7-4468-ACEC-0FA3E3D3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E1BC-D216-4C95-BD5F-E3EB69568E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57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7775EAE-1AF1-4C23-A7F9-1878F0629378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04170189"/>
              </p:ext>
            </p:extLst>
          </p:nvPr>
        </p:nvGraphicFramePr>
        <p:xfrm>
          <a:off x="-25400" y="0"/>
          <a:ext cx="12217400" cy="6855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253640" imgH="9142560" progId="Photoshop.Image.13">
                  <p:embed/>
                </p:oleObj>
              </mc:Choice>
              <mc:Fallback>
                <p:oleObj name="Image" r:id="rId2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5400" y="0"/>
                        <a:ext cx="12217400" cy="6855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CF5E581-4624-4AE9-8A08-9432BBE19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608" y="1122363"/>
            <a:ext cx="5983549" cy="2387600"/>
          </a:xfrm>
        </p:spPr>
        <p:txBody>
          <a:bodyPr anchor="b"/>
          <a:lstStyle>
            <a:lvl1pPr algn="ctr">
              <a:defRPr sz="6000" b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38BEA3-2FEF-4AB6-A87E-C1FE3BC05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513" y="3602038"/>
            <a:ext cx="5468644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F046FE-9A6F-4F7C-90CE-8FE0727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1AE2-1A57-499A-A214-B9EF324E442E}" type="datetimeFigureOut">
              <a:rPr lang="pt-BR" smtClean="0"/>
              <a:t>28/03/2024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F0768A-467B-4746-9347-6D70B946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4BF103-7AD7-4468-ACEC-0FA3E3D3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2E1BC-D216-4C95-BD5F-E3EB69568E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87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D3F21E0-F38A-4580-ACFF-273183CF2D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5250769"/>
              </p:ext>
            </p:extLst>
          </p:nvPr>
        </p:nvGraphicFramePr>
        <p:xfrm>
          <a:off x="-1" y="0"/>
          <a:ext cx="1219200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253640" imgH="9142560" progId="Photoshop.Image.13">
                  <p:embed/>
                </p:oleObj>
              </mc:Choice>
              <mc:Fallback>
                <p:oleObj name="Image" r:id="rId2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1219200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Shape 112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09599" y="593943"/>
            <a:ext cx="4759235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609535" y="1990189"/>
            <a:ext cx="5486465" cy="427386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 dirty="0"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48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D86C2EE2-18B8-4499-ACA1-CA7F774936A1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49865236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253640" imgH="9142560" progId="Photoshop.Image.13">
                  <p:embed/>
                </p:oleObj>
              </mc:Choice>
              <mc:Fallback>
                <p:oleObj name="Image" r:id="rId2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ABFBCBC1-184B-4C83-9713-5BE0E76E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85520" cy="948770"/>
          </a:xfrm>
        </p:spPr>
        <p:txBody>
          <a:bodyPr/>
          <a:lstStyle>
            <a:lvl1pPr>
              <a:defRPr b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782301-C379-4F35-B0F8-E921205B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022"/>
            <a:ext cx="10515600" cy="4497941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C40E33-1731-4BCB-90C5-C14FC0F2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85089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73041AE2-1A57-499A-A214-B9EF324E442E}" type="datetimeFigureOut">
              <a:rPr lang="pt-BR" smtClean="0"/>
              <a:pPr/>
              <a:t>28/03/2024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1AF04A-BF80-4B2A-9CCF-DEBB19E9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r>
              <a:rPr lang="pt-BR" dirty="0"/>
              <a:t>Prof. Claudio Benossi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84E2A4-7C4C-4E61-9E80-B65AC5B4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641" y="365126"/>
            <a:ext cx="687279" cy="948770"/>
          </a:xfrm>
        </p:spPr>
        <p:txBody>
          <a:bodyPr/>
          <a:lstStyle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9" name="Shape 112">
            <a:extLst>
              <a:ext uri="{FF2B5EF4-FFF2-40B4-BE49-F238E27FC236}">
                <a16:creationId xmlns:a16="http://schemas.microsoft.com/office/drawing/2014/main" id="{40AE2DED-DD26-4D11-8151-B2C448F9889D}"/>
              </a:ext>
            </a:extLst>
          </p:cNvPr>
          <p:cNvSpPr/>
          <p:nvPr userDrawn="1"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Shape 117">
            <a:extLst>
              <a:ext uri="{FF2B5EF4-FFF2-40B4-BE49-F238E27FC236}">
                <a16:creationId xmlns:a16="http://schemas.microsoft.com/office/drawing/2014/main" id="{594A9BFD-0E40-420A-9463-600C27CEEFA8}"/>
              </a:ext>
            </a:extLst>
          </p:cNvPr>
          <p:cNvSpPr txBox="1">
            <a:spLocks/>
          </p:cNvSpPr>
          <p:nvPr userDrawn="1"/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pt-BR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5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userDrawn="1">
  <p:cSld name="1_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A9AF60C-1FEA-4D37-A3B1-099080683B56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62118955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253640" imgH="9142560" progId="Photoshop.Image.13">
                  <p:embed/>
                </p:oleObj>
              </mc:Choice>
              <mc:Fallback>
                <p:oleObj name="Image" r:id="rId2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ângulo 1"/>
          <p:cNvSpPr/>
          <p:nvPr userDrawn="1"/>
        </p:nvSpPr>
        <p:spPr>
          <a:xfrm>
            <a:off x="9150836" y="4867813"/>
            <a:ext cx="1532617" cy="138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12" name="Shape 112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09598" y="160809"/>
            <a:ext cx="10820401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609535" y="1604211"/>
            <a:ext cx="10820465" cy="465984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 dirty="0"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30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698F1D1-3930-4151-A268-A1F179BC4662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0603121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253640" imgH="9142560" progId="Photoshop.Image.13">
                  <p:embed/>
                </p:oleObj>
              </mc:Choice>
              <mc:Fallback>
                <p:oleObj name="Image" r:id="rId2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ângulo 1"/>
          <p:cNvSpPr/>
          <p:nvPr userDrawn="1"/>
        </p:nvSpPr>
        <p:spPr>
          <a:xfrm>
            <a:off x="9150836" y="4867813"/>
            <a:ext cx="1532617" cy="138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12" name="Shape 112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24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ABCCB6DE-933E-40CA-95E7-1F6E683B139C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6275845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253640" imgH="9142560" progId="Photoshop.Image.13">
                  <p:embed/>
                </p:oleObj>
              </mc:Choice>
              <mc:Fallback>
                <p:oleObj name="Image" r:id="rId2" imgW="162536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3501800" y="1054487"/>
            <a:ext cx="5188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 b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3501800" y="3383241"/>
            <a:ext cx="5188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6" name="Shape 112">
            <a:extLst>
              <a:ext uri="{FF2B5EF4-FFF2-40B4-BE49-F238E27FC236}">
                <a16:creationId xmlns:a16="http://schemas.microsoft.com/office/drawing/2014/main" id="{70D7DF4F-2F93-401C-AB5C-37B64AE3C9D8}"/>
              </a:ext>
            </a:extLst>
          </p:cNvPr>
          <p:cNvSpPr/>
          <p:nvPr userDrawn="1"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" name="Shape 117">
            <a:extLst>
              <a:ext uri="{FF2B5EF4-FFF2-40B4-BE49-F238E27FC236}">
                <a16:creationId xmlns:a16="http://schemas.microsoft.com/office/drawing/2014/main" id="{6081B517-4C5D-4045-8133-5EBDE420A1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1_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9187840" y="4375184"/>
            <a:ext cx="2865851" cy="2482800"/>
            <a:chOff x="3305175" y="4144963"/>
            <a:chExt cx="2149388" cy="1862100"/>
          </a:xfrm>
        </p:grpSpPr>
        <p:sp>
          <p:nvSpPr>
            <p:cNvPr id="133" name="Shape 13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tângulo 1"/>
          <p:cNvSpPr/>
          <p:nvPr userDrawn="1"/>
        </p:nvSpPr>
        <p:spPr>
          <a:xfrm>
            <a:off x="9150836" y="4867813"/>
            <a:ext cx="1532617" cy="138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12" name="Shape 112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Shape 113"/>
          <p:cNvSpPr/>
          <p:nvPr/>
        </p:nvSpPr>
        <p:spPr>
          <a:xfrm>
            <a:off x="0" y="0"/>
            <a:ext cx="104429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09600" y="2229733"/>
            <a:ext cx="3325600" cy="4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4135536" y="2229733"/>
            <a:ext cx="3325600" cy="4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118" name="Shape 118"/>
          <p:cNvGrpSpPr/>
          <p:nvPr/>
        </p:nvGrpSpPr>
        <p:grpSpPr>
          <a:xfrm>
            <a:off x="10762230" y="-147371"/>
            <a:ext cx="2510300" cy="3261600"/>
            <a:chOff x="3357563" y="850900"/>
            <a:chExt cx="1882725" cy="2446200"/>
          </a:xfrm>
        </p:grpSpPr>
        <p:sp>
          <p:nvSpPr>
            <p:cNvPr id="119" name="Shape 119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Retângulo 2"/>
          <p:cNvSpPr/>
          <p:nvPr userDrawn="1"/>
        </p:nvSpPr>
        <p:spPr>
          <a:xfrm>
            <a:off x="10450287" y="4867813"/>
            <a:ext cx="285148" cy="1568721"/>
          </a:xfrm>
          <a:prstGeom prst="rect">
            <a:avLst/>
          </a:prstGeom>
          <a:solidFill>
            <a:srgbClr val="A5B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2377514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3B54B7-8CBA-4D14-8876-45295DEB7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8024AC-3A6C-4602-9144-AF7B2B2D4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C6D6EC-7BC4-430E-97FD-46FE36B06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41AE2-1A57-499A-A214-B9EF324E442E}" type="datetimeFigureOut">
              <a:rPr lang="pt-BR" smtClean="0"/>
              <a:t>28/03/2024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A8E248-8C67-4461-AF6A-10733B705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4841D5-4FEC-4278-B7D2-3CC27FBAB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2E1BC-D216-4C95-BD5F-E3EB69568E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26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65" r:id="rId3"/>
    <p:sldLayoutId id="2147483664" r:id="rId4"/>
    <p:sldLayoutId id="2147483650" r:id="rId5"/>
    <p:sldLayoutId id="2147483661" r:id="rId6"/>
    <p:sldLayoutId id="2147483663" r:id="rId7"/>
    <p:sldLayoutId id="2147483662" r:id="rId8"/>
    <p:sldLayoutId id="2147483667" r:id="rId9"/>
    <p:sldLayoutId id="214748366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9A0CE-23AC-4C88-9AE9-84336DBAC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539" y="1974395"/>
            <a:ext cx="10793952" cy="1214013"/>
          </a:xfrm>
        </p:spPr>
        <p:txBody>
          <a:bodyPr/>
          <a:lstStyle/>
          <a:p>
            <a:r>
              <a:rPr lang="pt-BR" dirty="0"/>
              <a:t> Programação Orientada a Objetos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F504DB-CA21-48EE-A9C9-6786DD1DD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999" y="5365239"/>
            <a:ext cx="9934493" cy="137160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Aula 04</a:t>
            </a:r>
          </a:p>
          <a:p>
            <a:endParaRPr lang="pt-BR" dirty="0"/>
          </a:p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 Erika Miranda e Prof. Gustavo Romão</a:t>
            </a:r>
          </a:p>
          <a:p>
            <a:endParaRPr lang="pt-BR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1ECB341-D70B-4113-88CA-602BBB36B79E}"/>
              </a:ext>
            </a:extLst>
          </p:cNvPr>
          <p:cNvSpPr txBox="1">
            <a:spLocks/>
          </p:cNvSpPr>
          <p:nvPr/>
        </p:nvSpPr>
        <p:spPr>
          <a:xfrm>
            <a:off x="1624998" y="3364616"/>
            <a:ext cx="9934493" cy="1214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pt-BR" sz="5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e Desenvolvimento de Sistemas</a:t>
            </a:r>
          </a:p>
          <a:p>
            <a:endParaRPr lang="pt-BR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E79082CC-63D5-7751-37A3-6E8D6902D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14" y="121161"/>
            <a:ext cx="8201772" cy="20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0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C47768-8442-40DE-AF8E-BFE07FA16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0" y="1480673"/>
            <a:ext cx="10124661" cy="4575408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2D9E334D-40AC-DB99-18DA-659BB19E6F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57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E69F65-FB91-48E0-840B-A58D11EA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3" y="1444403"/>
            <a:ext cx="10230679" cy="4627964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47340A82-2515-3F4B-774A-0A443E33D9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69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Aninhada</a:t>
            </a:r>
            <a:endParaRPr lang="pt-BR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989651" y="1556497"/>
            <a:ext cx="3884612" cy="3147015"/>
          </a:xfrm>
          <a:prstGeom prst="rect">
            <a:avLst/>
          </a:prstGeom>
          <a:ln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defPPr>
              <a:defRPr lang="pt-BR"/>
            </a:defPPr>
            <a:lvl1pPr>
              <a:lnSpc>
                <a:spcPct val="90000"/>
              </a:lnSpc>
              <a:defRPr sz="2000" b="1">
                <a:latin typeface="Courier New" pitchFamily="49" charset="0"/>
              </a:defRPr>
            </a:lvl1pPr>
          </a:lstStyle>
          <a:p>
            <a:pPr>
              <a:defRPr/>
            </a:pPr>
            <a:r>
              <a:rPr lang="pt-BR" dirty="0" err="1">
                <a:solidFill>
                  <a:srgbClr val="0070C0"/>
                </a:solidFill>
                <a:sym typeface="Symbol" pitchFamily="18" charset="2"/>
              </a:rPr>
              <a:t>if</a:t>
            </a:r>
            <a:r>
              <a:rPr lang="pt-BR" dirty="0">
                <a:solidFill>
                  <a:srgbClr val="00B0F0"/>
                </a:solidFill>
                <a:sym typeface="Symbol" pitchFamily="18" charset="2"/>
              </a:rPr>
              <a:t> </a:t>
            </a:r>
            <a:r>
              <a:rPr lang="pt-BR" dirty="0">
                <a:sym typeface="Symbol" pitchFamily="18" charset="2"/>
              </a:rPr>
              <a:t>(condição1){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	instruções 1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}</a:t>
            </a:r>
          </a:p>
          <a:p>
            <a:pPr>
              <a:defRPr/>
            </a:pPr>
            <a:r>
              <a:rPr lang="pt-BR" dirty="0" err="1">
                <a:solidFill>
                  <a:srgbClr val="0070C0"/>
                </a:solidFill>
                <a:sym typeface="Symbol" pitchFamily="18" charset="2"/>
              </a:rPr>
              <a:t>else</a:t>
            </a:r>
            <a:r>
              <a:rPr lang="pt-BR" dirty="0">
                <a:sym typeface="Symbol" pitchFamily="18" charset="2"/>
              </a:rPr>
              <a:t>{ 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	</a:t>
            </a:r>
            <a:r>
              <a:rPr lang="pt-BR" dirty="0" err="1">
                <a:solidFill>
                  <a:srgbClr val="0070C0"/>
                </a:solidFill>
                <a:sym typeface="Symbol" pitchFamily="18" charset="2"/>
              </a:rPr>
              <a:t>if</a:t>
            </a:r>
            <a:r>
              <a:rPr lang="pt-BR" dirty="0">
                <a:sym typeface="Symbol" pitchFamily="18" charset="2"/>
              </a:rPr>
              <a:t> (condição2){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		instruções 2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	}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	</a:t>
            </a:r>
            <a:r>
              <a:rPr lang="pt-BR" dirty="0" err="1">
                <a:solidFill>
                  <a:srgbClr val="0070C0"/>
                </a:solidFill>
                <a:sym typeface="Symbol" pitchFamily="18" charset="2"/>
              </a:rPr>
              <a:t>else</a:t>
            </a:r>
            <a:r>
              <a:rPr lang="pt-BR" dirty="0">
                <a:sym typeface="Symbol" pitchFamily="18" charset="2"/>
              </a:rPr>
              <a:t>{ 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	   instruções 3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	}   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}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240017" y="3428705"/>
            <a:ext cx="4105275" cy="3147015"/>
          </a:xfrm>
          <a:prstGeom prst="rect">
            <a:avLst/>
          </a:prstGeom>
          <a:ln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defPPr>
              <a:defRPr lang="pt-BR"/>
            </a:defPPr>
            <a:lvl1pPr>
              <a:lnSpc>
                <a:spcPct val="90000"/>
              </a:lnSpc>
              <a:defRPr sz="2000" b="1">
                <a:latin typeface="Courier New" pitchFamily="49" charset="0"/>
              </a:defRPr>
            </a:lvl1pPr>
          </a:lstStyle>
          <a:p>
            <a:pPr>
              <a:defRPr/>
            </a:pPr>
            <a:r>
              <a:rPr lang="pt-BR" dirty="0" err="1">
                <a:solidFill>
                  <a:srgbClr val="0070C0"/>
                </a:solidFill>
                <a:sym typeface="Symbol" pitchFamily="18" charset="2"/>
              </a:rPr>
              <a:t>if</a:t>
            </a:r>
            <a:r>
              <a:rPr lang="pt-BR" dirty="0">
                <a:sym typeface="Symbol" pitchFamily="18" charset="2"/>
              </a:rPr>
              <a:t> (condição1){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    </a:t>
            </a:r>
            <a:r>
              <a:rPr lang="pt-BR" dirty="0" err="1">
                <a:solidFill>
                  <a:srgbClr val="0070C0"/>
                </a:solidFill>
                <a:sym typeface="Symbol" pitchFamily="18" charset="2"/>
              </a:rPr>
              <a:t>if</a:t>
            </a:r>
            <a:r>
              <a:rPr lang="pt-BR" dirty="0">
                <a:sym typeface="Symbol" pitchFamily="18" charset="2"/>
              </a:rPr>
              <a:t> (condição2){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	instruções1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    }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    </a:t>
            </a:r>
            <a:r>
              <a:rPr lang="pt-BR" dirty="0" err="1">
                <a:solidFill>
                  <a:srgbClr val="0070C0"/>
                </a:solidFill>
                <a:sym typeface="Symbol" pitchFamily="18" charset="2"/>
              </a:rPr>
              <a:t>else</a:t>
            </a:r>
            <a:r>
              <a:rPr lang="pt-BR" dirty="0">
                <a:sym typeface="Symbol" pitchFamily="18" charset="2"/>
              </a:rPr>
              <a:t>{ 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	 instruções2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    }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}</a:t>
            </a:r>
          </a:p>
          <a:p>
            <a:pPr>
              <a:defRPr/>
            </a:pPr>
            <a:r>
              <a:rPr lang="pt-BR" dirty="0" err="1">
                <a:solidFill>
                  <a:srgbClr val="0070C0"/>
                </a:solidFill>
                <a:sym typeface="Symbol" pitchFamily="18" charset="2"/>
              </a:rPr>
              <a:t>else</a:t>
            </a:r>
            <a:r>
              <a:rPr lang="pt-BR" dirty="0">
                <a:sym typeface="Symbol" pitchFamily="18" charset="2"/>
              </a:rPr>
              <a:t>{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	 instruções3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}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A342E1-7F2A-5275-DEE0-7C402B5F8E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293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graphicFrame>
        <p:nvGraphicFramePr>
          <p:cNvPr id="5" name="Group 3"/>
          <p:cNvGraphicFramePr>
            <a:graphicFrameLocks/>
          </p:cNvGraphicFramePr>
          <p:nvPr/>
        </p:nvGraphicFramePr>
        <p:xfrm>
          <a:off x="2063552" y="1404165"/>
          <a:ext cx="3752851" cy="2666659"/>
        </p:xfrm>
        <a:graphic>
          <a:graphicData uri="http://schemas.openxmlformats.org/drawingml/2006/table">
            <a:tbl>
              <a:tblPr/>
              <a:tblGrid>
                <a:gridCol w="3752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Boletim</a:t>
                      </a: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n1: double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n2: double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media: double</a:t>
                      </a: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09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Boletim(n1: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, n2: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imprimeBoletim(): void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calculaMedia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void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verificaConceito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o Explicativo 1 3"/>
          <p:cNvSpPr/>
          <p:nvPr/>
        </p:nvSpPr>
        <p:spPr bwMode="auto">
          <a:xfrm>
            <a:off x="7079089" y="1926942"/>
            <a:ext cx="2066945" cy="720279"/>
          </a:xfrm>
          <a:prstGeom prst="borderCallout1">
            <a:avLst>
              <a:gd name="adj1" fmla="val 45507"/>
              <a:gd name="adj2" fmla="val -2350"/>
              <a:gd name="adj3" fmla="val 207198"/>
              <a:gd name="adj4" fmla="val -13222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 defTabSz="914377" fontAlgn="base">
              <a:spcBef>
                <a:spcPct val="0"/>
              </a:spcBef>
              <a:spcAft>
                <a:spcPct val="0"/>
              </a:spcAft>
            </a:pPr>
            <a:r>
              <a:rPr lang="pt-BR" dirty="0">
                <a:solidFill>
                  <a:schemeClr val="tx1"/>
                </a:solidFill>
                <a:latin typeface="Arial" charset="0"/>
                <a:cs typeface="Arial" charset="0"/>
              </a:rPr>
              <a:t>Calcula a média: </a:t>
            </a:r>
          </a:p>
          <a:p>
            <a:pPr algn="just" defTabSz="914377" fontAlgn="base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chemeClr val="tx1"/>
                </a:solidFill>
                <a:latin typeface="Arial" charset="0"/>
                <a:cs typeface="Arial" charset="0"/>
              </a:rPr>
              <a:t>media=(n1+n2)/2</a:t>
            </a:r>
            <a:endParaRPr lang="pt-BR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7485741" y="3805949"/>
            <a:ext cx="2738441" cy="2665413"/>
            <a:chOff x="6300788" y="2276475"/>
            <a:chExt cx="2738440" cy="2665413"/>
          </a:xfrm>
        </p:grpSpPr>
        <p:sp>
          <p:nvSpPr>
            <p:cNvPr id="9" name="Retângulo 8"/>
            <p:cNvSpPr/>
            <p:nvPr/>
          </p:nvSpPr>
          <p:spPr>
            <a:xfrm>
              <a:off x="6300788" y="2276475"/>
              <a:ext cx="2735262" cy="26654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BR" sz="1400" dirty="0"/>
            </a:p>
          </p:txBody>
        </p:sp>
        <p:sp>
          <p:nvSpPr>
            <p:cNvPr id="10" name="Elipse 9"/>
            <p:cNvSpPr/>
            <p:nvPr/>
          </p:nvSpPr>
          <p:spPr>
            <a:xfrm>
              <a:off x="6664325" y="2781300"/>
              <a:ext cx="144463" cy="1428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BR" sz="1400" dirty="0"/>
            </a:p>
          </p:txBody>
        </p:sp>
        <p:sp>
          <p:nvSpPr>
            <p:cNvPr id="11" name="Elipse 10"/>
            <p:cNvSpPr/>
            <p:nvPr/>
          </p:nvSpPr>
          <p:spPr>
            <a:xfrm>
              <a:off x="7672388" y="2781300"/>
              <a:ext cx="144462" cy="1428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BR" sz="1400" dirty="0"/>
            </a:p>
          </p:txBody>
        </p:sp>
        <p:sp>
          <p:nvSpPr>
            <p:cNvPr id="12" name="Elipse 11"/>
            <p:cNvSpPr/>
            <p:nvPr/>
          </p:nvSpPr>
          <p:spPr>
            <a:xfrm>
              <a:off x="6664325" y="3429000"/>
              <a:ext cx="144463" cy="14446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BR" sz="1400" dirty="0"/>
            </a:p>
          </p:txBody>
        </p:sp>
        <p:sp>
          <p:nvSpPr>
            <p:cNvPr id="13" name="Elipse 12"/>
            <p:cNvSpPr/>
            <p:nvPr/>
          </p:nvSpPr>
          <p:spPr>
            <a:xfrm>
              <a:off x="7672388" y="3429000"/>
              <a:ext cx="144462" cy="1444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BR" sz="1400" dirty="0"/>
            </a:p>
          </p:txBody>
        </p:sp>
        <p:sp>
          <p:nvSpPr>
            <p:cNvPr id="14" name="Elipse 13"/>
            <p:cNvSpPr/>
            <p:nvPr/>
          </p:nvSpPr>
          <p:spPr>
            <a:xfrm>
              <a:off x="6664325" y="4076700"/>
              <a:ext cx="144463" cy="14446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BR" sz="1400" dirty="0"/>
            </a:p>
          </p:txBody>
        </p:sp>
        <p:sp>
          <p:nvSpPr>
            <p:cNvPr id="15" name="Elipse 14"/>
            <p:cNvSpPr/>
            <p:nvPr/>
          </p:nvSpPr>
          <p:spPr>
            <a:xfrm>
              <a:off x="7672388" y="4076700"/>
              <a:ext cx="144462" cy="14446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BR" sz="1400" dirty="0"/>
            </a:p>
          </p:txBody>
        </p:sp>
        <p:cxnSp>
          <p:nvCxnSpPr>
            <p:cNvPr id="16" name="Conector reto 15"/>
            <p:cNvCxnSpPr>
              <a:stCxn id="10" idx="6"/>
              <a:endCxn id="11" idx="2"/>
            </p:cNvCxnSpPr>
            <p:nvPr/>
          </p:nvCxnSpPr>
          <p:spPr>
            <a:xfrm>
              <a:off x="6808788" y="2852738"/>
              <a:ext cx="863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>
              <a:stCxn id="12" idx="6"/>
            </p:cNvCxnSpPr>
            <p:nvPr/>
          </p:nvCxnSpPr>
          <p:spPr>
            <a:xfrm>
              <a:off x="6808788" y="3500438"/>
              <a:ext cx="7921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>
              <a:stCxn id="14" idx="6"/>
              <a:endCxn id="15" idx="2"/>
            </p:cNvCxnSpPr>
            <p:nvPr/>
          </p:nvCxnSpPr>
          <p:spPr>
            <a:xfrm>
              <a:off x="6808788" y="4149725"/>
              <a:ext cx="863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/>
            <p:cNvSpPr txBox="1">
              <a:spLocks noChangeArrowheads="1"/>
            </p:cNvSpPr>
            <p:nvPr/>
          </p:nvSpPr>
          <p:spPr bwMode="auto">
            <a:xfrm>
              <a:off x="6300788" y="2708275"/>
              <a:ext cx="43633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200"/>
                <a:t>8,0</a:t>
              </a:r>
            </a:p>
          </p:txBody>
        </p:sp>
        <p:sp>
          <p:nvSpPr>
            <p:cNvPr id="20" name="CaixaDeTexto 19"/>
            <p:cNvSpPr txBox="1">
              <a:spLocks noChangeArrowheads="1"/>
            </p:cNvSpPr>
            <p:nvPr/>
          </p:nvSpPr>
          <p:spPr bwMode="auto">
            <a:xfrm>
              <a:off x="7745413" y="2708275"/>
              <a:ext cx="5341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200"/>
                <a:t>10,0</a:t>
              </a:r>
            </a:p>
          </p:txBody>
        </p:sp>
        <p:sp>
          <p:nvSpPr>
            <p:cNvPr id="21" name="CaixaDeTexto 20"/>
            <p:cNvSpPr txBox="1">
              <a:spLocks noChangeArrowheads="1"/>
            </p:cNvSpPr>
            <p:nvPr/>
          </p:nvSpPr>
          <p:spPr bwMode="auto">
            <a:xfrm>
              <a:off x="7745413" y="3357563"/>
              <a:ext cx="43633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200"/>
                <a:t>8,0</a:t>
              </a:r>
            </a:p>
          </p:txBody>
        </p:sp>
        <p:sp>
          <p:nvSpPr>
            <p:cNvPr id="22" name="CaixaDeTexto 21"/>
            <p:cNvSpPr txBox="1">
              <a:spLocks noChangeArrowheads="1"/>
            </p:cNvSpPr>
            <p:nvPr/>
          </p:nvSpPr>
          <p:spPr bwMode="auto">
            <a:xfrm>
              <a:off x="6300788" y="3357563"/>
              <a:ext cx="43633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200"/>
                <a:t>6,0</a:t>
              </a:r>
            </a:p>
          </p:txBody>
        </p:sp>
        <p:sp>
          <p:nvSpPr>
            <p:cNvPr id="23" name="CaixaDeTexto 22"/>
            <p:cNvSpPr txBox="1">
              <a:spLocks noChangeArrowheads="1"/>
            </p:cNvSpPr>
            <p:nvPr/>
          </p:nvSpPr>
          <p:spPr bwMode="auto">
            <a:xfrm>
              <a:off x="7745413" y="4005263"/>
              <a:ext cx="43633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200"/>
                <a:t>6,0</a:t>
              </a:r>
            </a:p>
          </p:txBody>
        </p:sp>
        <p:sp>
          <p:nvSpPr>
            <p:cNvPr id="24" name="CaixaDeTexto 23"/>
            <p:cNvSpPr txBox="1">
              <a:spLocks noChangeArrowheads="1"/>
            </p:cNvSpPr>
            <p:nvPr/>
          </p:nvSpPr>
          <p:spPr bwMode="auto">
            <a:xfrm>
              <a:off x="6300788" y="4005263"/>
              <a:ext cx="43633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200"/>
                <a:t>4,0</a:t>
              </a:r>
            </a:p>
          </p:txBody>
        </p:sp>
        <p:sp>
          <p:nvSpPr>
            <p:cNvPr id="25" name="CaixaDeTexto 28"/>
            <p:cNvSpPr txBox="1">
              <a:spLocks noChangeArrowheads="1"/>
            </p:cNvSpPr>
            <p:nvPr/>
          </p:nvSpPr>
          <p:spPr bwMode="auto">
            <a:xfrm>
              <a:off x="8316912" y="4508500"/>
              <a:ext cx="362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800"/>
                <a:t>D</a:t>
              </a:r>
            </a:p>
          </p:txBody>
        </p:sp>
        <p:sp>
          <p:nvSpPr>
            <p:cNvPr id="26" name="CaixaDeTexto 29"/>
            <p:cNvSpPr txBox="1">
              <a:spLocks noChangeArrowheads="1"/>
            </p:cNvSpPr>
            <p:nvPr/>
          </p:nvSpPr>
          <p:spPr bwMode="auto">
            <a:xfrm>
              <a:off x="8316912" y="2636838"/>
              <a:ext cx="3417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800"/>
                <a:t>A</a:t>
              </a:r>
            </a:p>
          </p:txBody>
        </p:sp>
        <p:sp>
          <p:nvSpPr>
            <p:cNvPr id="27" name="CaixaDeTexto 30"/>
            <p:cNvSpPr txBox="1">
              <a:spLocks noChangeArrowheads="1"/>
            </p:cNvSpPr>
            <p:nvPr/>
          </p:nvSpPr>
          <p:spPr bwMode="auto">
            <a:xfrm>
              <a:off x="8316912" y="3284538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800"/>
                <a:t>B</a:t>
              </a:r>
            </a:p>
          </p:txBody>
        </p:sp>
        <p:sp>
          <p:nvSpPr>
            <p:cNvPr id="28" name="CaixaDeTexto 31"/>
            <p:cNvSpPr txBox="1">
              <a:spLocks noChangeArrowheads="1"/>
            </p:cNvSpPr>
            <p:nvPr/>
          </p:nvSpPr>
          <p:spPr bwMode="auto">
            <a:xfrm>
              <a:off x="8316912" y="3933826"/>
              <a:ext cx="3465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800"/>
                <a:t>C</a:t>
              </a:r>
            </a:p>
          </p:txBody>
        </p:sp>
        <p:sp>
          <p:nvSpPr>
            <p:cNvPr id="29" name="CaixaDeTexto 32"/>
            <p:cNvSpPr txBox="1">
              <a:spLocks noChangeArrowheads="1"/>
            </p:cNvSpPr>
            <p:nvPr/>
          </p:nvSpPr>
          <p:spPr bwMode="auto">
            <a:xfrm>
              <a:off x="6592888" y="4581526"/>
              <a:ext cx="15919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200"/>
                <a:t>Média abaixo de 4</a:t>
              </a:r>
            </a:p>
          </p:txBody>
        </p:sp>
        <p:sp>
          <p:nvSpPr>
            <p:cNvPr id="30" name="CaixaDeTexto 33"/>
            <p:cNvSpPr txBox="1">
              <a:spLocks noChangeArrowheads="1"/>
            </p:cNvSpPr>
            <p:nvPr/>
          </p:nvSpPr>
          <p:spPr bwMode="auto">
            <a:xfrm>
              <a:off x="8027989" y="2349500"/>
              <a:ext cx="101123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200">
                  <a:solidFill>
                    <a:srgbClr val="FF0000"/>
                  </a:solidFill>
                </a:rPr>
                <a:t>CONCEITO</a:t>
              </a:r>
            </a:p>
          </p:txBody>
        </p:sp>
        <p:sp>
          <p:nvSpPr>
            <p:cNvPr id="31" name="CaixaDeTexto 34"/>
            <p:cNvSpPr txBox="1">
              <a:spLocks noChangeArrowheads="1"/>
            </p:cNvSpPr>
            <p:nvPr/>
          </p:nvSpPr>
          <p:spPr bwMode="auto">
            <a:xfrm>
              <a:off x="6443663" y="2349500"/>
              <a:ext cx="17287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pt-BR" altLang="pt-BR" sz="1200">
                  <a:solidFill>
                    <a:srgbClr val="FF0000"/>
                  </a:solidFill>
                </a:rPr>
                <a:t>MÉDIA</a:t>
              </a:r>
            </a:p>
          </p:txBody>
        </p:sp>
      </p:grpSp>
      <p:sp>
        <p:nvSpPr>
          <p:cNvPr id="32" name="Texto Explicativo 1 31"/>
          <p:cNvSpPr/>
          <p:nvPr/>
        </p:nvSpPr>
        <p:spPr bwMode="auto">
          <a:xfrm>
            <a:off x="3332579" y="4456323"/>
            <a:ext cx="3824992" cy="867288"/>
          </a:xfrm>
          <a:prstGeom prst="borderCallout1">
            <a:avLst>
              <a:gd name="adj1" fmla="val 45507"/>
              <a:gd name="adj2" fmla="val -2350"/>
              <a:gd name="adj3" fmla="val -68896"/>
              <a:gd name="adj4" fmla="val -1424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 defTabSz="914377" fontAlgn="base">
              <a:spcBef>
                <a:spcPct val="0"/>
              </a:spcBef>
              <a:spcAft>
                <a:spcPct val="0"/>
              </a:spcAft>
            </a:pPr>
            <a:r>
              <a:rPr lang="pt-BR" dirty="0">
                <a:solidFill>
                  <a:schemeClr val="tx1"/>
                </a:solidFill>
                <a:latin typeface="Arial" charset="0"/>
                <a:cs typeface="Arial" charset="0"/>
              </a:rPr>
              <a:t>Retorna o conceito, conforme o valor da media, de acordo com a tabela ao lado</a:t>
            </a:r>
          </a:p>
          <a:p>
            <a:pPr algn="just" defTabSz="914377" fontAlgn="base">
              <a:spcBef>
                <a:spcPct val="0"/>
              </a:spcBef>
              <a:spcAft>
                <a:spcPct val="0"/>
              </a:spcAft>
            </a:pPr>
            <a:endParaRPr lang="pt-BR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Espaço Reservado para Número de Slide 3">
            <a:extLst>
              <a:ext uri="{FF2B5EF4-FFF2-40B4-BE49-F238E27FC236}">
                <a16:creationId xmlns:a16="http://schemas.microsoft.com/office/drawing/2014/main" id="{E445282A-3077-555D-5A79-6DD6E0AF38D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92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E5D2DC-BCC9-46FC-9B96-00B2568C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13" y="1432764"/>
            <a:ext cx="7234547" cy="4216765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BBF451A2-D5E6-2EAD-F075-8B6022640BC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992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272DD2-D928-4130-9928-015099237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7" y="1539373"/>
            <a:ext cx="10061296" cy="443530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C59793-8A87-FF34-F613-EA4B3A5EF4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78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F5E4B24-940D-4476-B908-745692F4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013" y="675634"/>
            <a:ext cx="6553768" cy="5883149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4CB42787-AE7A-E642-9F34-B91C84AB65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596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C57770-552B-40A6-8884-A8E88D10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86" y="1653507"/>
            <a:ext cx="7630821" cy="3312447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EFCA61C3-B609-793C-663C-232463F5A58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234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4AC8F-5C45-4717-9FFE-16AF959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Encapsulamento de Dados</a:t>
            </a:r>
            <a:endParaRPr lang="pt-BR" dirty="0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09602" y="1616765"/>
            <a:ext cx="10820397" cy="469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2600" dirty="0">
                <a:latin typeface="Verdana" panose="020B0604030504040204" pitchFamily="34" charset="0"/>
                <a:cs typeface="Times New Roman" panose="02020603050405020304" pitchFamily="18" charset="0"/>
              </a:rPr>
              <a:t>O encapsulamento é as vezes referido como </a:t>
            </a:r>
            <a:r>
              <a:rPr lang="pt-BR" altLang="pt-BR" sz="2600" b="1" dirty="0">
                <a:latin typeface="Verdana" panose="020B0604030504040204" pitchFamily="34" charset="0"/>
                <a:cs typeface="Times New Roman" panose="02020603050405020304" pitchFamily="18" charset="0"/>
              </a:rPr>
              <a:t>ocultamento de informações</a:t>
            </a:r>
            <a:r>
              <a:rPr lang="pt-BR" altLang="pt-BR" sz="2600" dirty="0">
                <a:latin typeface="Verdana" panose="020B0604030504040204" pitchFamily="34" charset="0"/>
                <a:cs typeface="Times New Roman" panose="02020603050405020304" pitchFamily="18" charset="0"/>
              </a:rPr>
              <a:t>. Os usuários dos objetos não conhecem sua constituição e os utilizam através dos métodos públicos.</a:t>
            </a:r>
          </a:p>
          <a:p>
            <a:pPr algn="just" eaLnBrk="1" hangingPunct="1">
              <a:spcBef>
                <a:spcPct val="5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p"/>
            </a:pPr>
            <a:endParaRPr lang="pt-BR" altLang="pt-BR" sz="2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2600" dirty="0">
                <a:latin typeface="Verdana" panose="020B0604030504040204" pitchFamily="34" charset="0"/>
                <a:cs typeface="Times New Roman" panose="02020603050405020304" pitchFamily="18" charset="0"/>
              </a:rPr>
              <a:t>O encapsulamento elimina dependências diretas na implementação, possibilitando a mudanças sem afetar outros sistemas que utilizem o objeto, desde que as assinaturas dos métodos não sejam alteradas.</a:t>
            </a:r>
            <a:endParaRPr lang="pt-BR" altLang="pt-BR" sz="2600" dirty="0">
              <a:latin typeface="Verdana" panose="020B0604030504040204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F3D636-FCDB-15DF-7D19-BE40EAA11BC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19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35" y="1556544"/>
            <a:ext cx="6057900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8" name="Grupo 2"/>
          <p:cNvGrpSpPr>
            <a:grpSpLocks/>
          </p:cNvGrpSpPr>
          <p:nvPr/>
        </p:nvGrpSpPr>
        <p:grpSpPr bwMode="auto">
          <a:xfrm>
            <a:off x="1919289" y="4508501"/>
            <a:ext cx="2164127" cy="1947665"/>
            <a:chOff x="469972" y="4581128"/>
            <a:chExt cx="2164127" cy="1947664"/>
          </a:xfrm>
        </p:grpSpPr>
        <p:sp>
          <p:nvSpPr>
            <p:cNvPr id="21509" name="CaixaDeTexto 1"/>
            <p:cNvSpPr txBox="1">
              <a:spLocks noChangeArrowheads="1"/>
            </p:cNvSpPr>
            <p:nvPr/>
          </p:nvSpPr>
          <p:spPr bwMode="auto">
            <a:xfrm>
              <a:off x="469972" y="4892278"/>
              <a:ext cx="7873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t-BR" altLang="pt-BR" sz="1800"/>
                <a:t>public</a:t>
              </a:r>
            </a:p>
          </p:txBody>
        </p:sp>
        <p:sp>
          <p:nvSpPr>
            <p:cNvPr id="21510" name="CaixaDeTexto 20"/>
            <p:cNvSpPr txBox="1">
              <a:spLocks noChangeArrowheads="1"/>
            </p:cNvSpPr>
            <p:nvPr/>
          </p:nvSpPr>
          <p:spPr bwMode="auto">
            <a:xfrm>
              <a:off x="482672" y="5852715"/>
              <a:ext cx="877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t-BR" altLang="pt-BR" sz="1800"/>
                <a:t>private</a:t>
              </a:r>
            </a:p>
          </p:txBody>
        </p:sp>
        <p:cxnSp>
          <p:nvCxnSpPr>
            <p:cNvPr id="21511" name="Conector de seta reta 3"/>
            <p:cNvCxnSpPr>
              <a:cxnSpLocks noChangeShapeType="1"/>
            </p:cNvCxnSpPr>
            <p:nvPr/>
          </p:nvCxnSpPr>
          <p:spPr bwMode="auto">
            <a:xfrm>
              <a:off x="1493909" y="4885928"/>
              <a:ext cx="0" cy="13366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12" name="CaixaDeTexto 26"/>
            <p:cNvSpPr txBox="1">
              <a:spLocks noChangeArrowheads="1"/>
            </p:cNvSpPr>
            <p:nvPr/>
          </p:nvSpPr>
          <p:spPr bwMode="auto">
            <a:xfrm>
              <a:off x="1316109" y="4581128"/>
              <a:ext cx="131799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t-BR" altLang="pt-BR" sz="1400"/>
                <a:t>Menos restrito</a:t>
              </a:r>
            </a:p>
          </p:txBody>
        </p:sp>
        <p:sp>
          <p:nvSpPr>
            <p:cNvPr id="21513" name="CaixaDeTexto 27"/>
            <p:cNvSpPr txBox="1">
              <a:spLocks noChangeArrowheads="1"/>
            </p:cNvSpPr>
            <p:nvPr/>
          </p:nvSpPr>
          <p:spPr bwMode="auto">
            <a:xfrm>
              <a:off x="1360559" y="6221015"/>
              <a:ext cx="11592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t-BR" altLang="pt-BR" sz="1400"/>
                <a:t>Mais restrito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8A1ACB6-8418-44A7-BAB1-0F3299E3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Encapsulamento de Dados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C918AD-2A78-B1D5-399E-0CB0F4EBA6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89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/>
          </p:nvPr>
        </p:nvSpPr>
        <p:spPr>
          <a:xfrm>
            <a:off x="3559859" y="2517533"/>
            <a:ext cx="51884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2.</a:t>
            </a:r>
            <a:endParaRPr dirty="0"/>
          </a:p>
          <a:p>
            <a:r>
              <a:rPr lang="pt-BR" dirty="0"/>
              <a:t>Unidade</a:t>
            </a:r>
            <a:endParaRPr dirty="0"/>
          </a:p>
        </p:txBody>
      </p:sp>
      <p:sp>
        <p:nvSpPr>
          <p:cNvPr id="269" name="Shape 269"/>
          <p:cNvSpPr txBox="1">
            <a:spLocks noGrp="1"/>
          </p:cNvSpPr>
          <p:nvPr>
            <p:ph type="subTitle" idx="1"/>
          </p:nvPr>
        </p:nvSpPr>
        <p:spPr>
          <a:xfrm>
            <a:off x="3501801" y="4063933"/>
            <a:ext cx="6425972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BR" sz="3733" b="1" dirty="0"/>
              <a:t>Estrutura de Decisão</a:t>
            </a:r>
          </a:p>
        </p:txBody>
      </p:sp>
      <p:sp>
        <p:nvSpPr>
          <p:cNvPr id="2" name="Espaço Reservado para Número de Slide 3">
            <a:extLst>
              <a:ext uri="{FF2B5EF4-FFF2-40B4-BE49-F238E27FC236}">
                <a16:creationId xmlns:a16="http://schemas.microsoft.com/office/drawing/2014/main" id="{F39A8141-C02C-F981-1F9F-80F3A7F0D3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99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2CF8A-B54C-4EF0-B4F6-C5966D6F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Encapsulamento de Dados</a:t>
            </a:r>
            <a:endParaRPr lang="pt-BR" dirty="0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806533" y="1576389"/>
            <a:ext cx="10444563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2600" dirty="0">
                <a:latin typeface="Verdana" panose="020B0604030504040204" pitchFamily="34" charset="0"/>
                <a:cs typeface="Times New Roman" panose="02020603050405020304" pitchFamily="18" charset="0"/>
              </a:rPr>
              <a:t>Podemos bloquear o acesso aos atributos da classe.</a:t>
            </a:r>
          </a:p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endParaRPr lang="pt-BR" altLang="pt-BR" sz="2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2600" dirty="0">
                <a:latin typeface="Verdana" panose="020B0604030504040204" pitchFamily="34" charset="0"/>
                <a:cs typeface="Times New Roman" panose="02020603050405020304" pitchFamily="18" charset="0"/>
              </a:rPr>
              <a:t>Criamos métodos (</a:t>
            </a:r>
            <a:r>
              <a:rPr lang="pt-BR" altLang="pt-BR" sz="2600" i="1" dirty="0">
                <a:latin typeface="Verdana" panose="020B0604030504040204" pitchFamily="34" charset="0"/>
                <a:cs typeface="Times New Roman" panose="02020603050405020304" pitchFamily="18" charset="0"/>
              </a:rPr>
              <a:t>set</a:t>
            </a:r>
            <a:r>
              <a:rPr lang="pt-BR" altLang="pt-BR" sz="2600" dirty="0">
                <a:latin typeface="Verdana" panose="020B0604030504040204" pitchFamily="34" charset="0"/>
                <a:cs typeface="Times New Roman" panose="02020603050405020304" pitchFamily="18" charset="0"/>
              </a:rPr>
              <a:t> e </a:t>
            </a:r>
            <a:r>
              <a:rPr lang="pt-BR" altLang="pt-BR" sz="2600" i="1" dirty="0" err="1">
                <a:latin typeface="Verdana" panose="020B0604030504040204" pitchFamily="34" charset="0"/>
                <a:cs typeface="Times New Roman" panose="02020603050405020304" pitchFamily="18" charset="0"/>
              </a:rPr>
              <a:t>get</a:t>
            </a:r>
            <a:r>
              <a:rPr lang="pt-BR" altLang="pt-BR" sz="2600" dirty="0">
                <a:latin typeface="Verdana" panose="020B0604030504040204" pitchFamily="34" charset="0"/>
                <a:cs typeface="Times New Roman" panose="02020603050405020304" pitchFamily="18" charset="0"/>
              </a:rPr>
              <a:t>) para acessar os atributos, já que eles não são mais acessíveis diretamente. </a:t>
            </a:r>
          </a:p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endParaRPr lang="pt-BR" altLang="pt-BR" sz="2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2600" dirty="0">
                <a:latin typeface="Verdana" panose="020B0604030504040204" pitchFamily="34" charset="0"/>
                <a:cs typeface="Times New Roman" panose="02020603050405020304" pitchFamily="18" charset="0"/>
              </a:rPr>
              <a:t>Nesses métodos, podemos "validar" o que estão tentando armazenar nos atributos.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53D4BD-2B6B-674A-26E6-2ECCD129D0F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6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715618" y="1701801"/>
            <a:ext cx="10442712" cy="467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2200" dirty="0">
                <a:latin typeface="Verdana" panose="020B0604030504040204" pitchFamily="34" charset="0"/>
              </a:rPr>
              <a:t>Há três </a:t>
            </a:r>
            <a:r>
              <a:rPr lang="pt-BR" altLang="pt-BR" sz="2200" dirty="0">
                <a:solidFill>
                  <a:srgbClr val="CC3300"/>
                </a:solidFill>
                <a:latin typeface="Verdana" panose="020B0604030504040204" pitchFamily="34" charset="0"/>
              </a:rPr>
              <a:t>modificadores</a:t>
            </a:r>
            <a:r>
              <a:rPr lang="pt-BR" altLang="pt-BR" sz="2200" dirty="0">
                <a:latin typeface="Verdana" panose="020B0604030504040204" pitchFamily="34" charset="0"/>
              </a:rPr>
              <a:t> de acesso: </a:t>
            </a:r>
            <a:r>
              <a:rPr lang="pt-BR" altLang="pt-BR" sz="2200" dirty="0" err="1">
                <a:solidFill>
                  <a:srgbClr val="0066FF"/>
                </a:solidFill>
                <a:latin typeface="Verdana" panose="020B0604030504040204" pitchFamily="34" charset="0"/>
              </a:rPr>
              <a:t>public</a:t>
            </a:r>
            <a:r>
              <a:rPr lang="pt-BR" altLang="pt-BR" sz="2200" dirty="0">
                <a:latin typeface="Verdana" panose="020B0604030504040204" pitchFamily="34" charset="0"/>
              </a:rPr>
              <a:t>, </a:t>
            </a:r>
            <a:r>
              <a:rPr lang="pt-BR" altLang="pt-BR" sz="2200" dirty="0" err="1">
                <a:solidFill>
                  <a:srgbClr val="0066FF"/>
                </a:solidFill>
                <a:latin typeface="Verdana" panose="020B0604030504040204" pitchFamily="34" charset="0"/>
              </a:rPr>
              <a:t>protected</a:t>
            </a:r>
            <a:r>
              <a:rPr lang="pt-BR" altLang="pt-BR" sz="2200" dirty="0">
                <a:latin typeface="Verdana" panose="020B0604030504040204" pitchFamily="34" charset="0"/>
              </a:rPr>
              <a:t> e </a:t>
            </a:r>
            <a:r>
              <a:rPr lang="pt-BR" altLang="pt-BR" sz="2200" dirty="0" err="1">
                <a:solidFill>
                  <a:srgbClr val="0066FF"/>
                </a:solidFill>
                <a:latin typeface="Verdana" panose="020B0604030504040204" pitchFamily="34" charset="0"/>
              </a:rPr>
              <a:t>private</a:t>
            </a:r>
            <a:r>
              <a:rPr lang="pt-BR" altLang="pt-BR" sz="2200" dirty="0">
                <a:latin typeface="Verdana" panose="020B0604030504040204" pitchFamily="34" charset="0"/>
              </a:rPr>
              <a:t>;</a:t>
            </a:r>
          </a:p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pt-BR" altLang="pt-BR" sz="2200" dirty="0">
                <a:latin typeface="Verdana" panose="020B0604030504040204" pitchFamily="34" charset="0"/>
              </a:rPr>
              <a:t> </a:t>
            </a:r>
          </a:p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2200" dirty="0">
                <a:latin typeface="Verdana" panose="020B0604030504040204" pitchFamily="34" charset="0"/>
              </a:rPr>
              <a:t>Atributos e Métodos podem ter os </a:t>
            </a:r>
            <a:r>
              <a:rPr lang="pt-BR" altLang="pt-BR" sz="2200" dirty="0">
                <a:solidFill>
                  <a:srgbClr val="FF3300"/>
                </a:solidFill>
                <a:latin typeface="Verdana" panose="020B0604030504040204" pitchFamily="34" charset="0"/>
              </a:rPr>
              <a:t>três níveis</a:t>
            </a:r>
            <a:r>
              <a:rPr lang="pt-BR" altLang="pt-BR" sz="2200" dirty="0">
                <a:latin typeface="Verdana" panose="020B0604030504040204" pitchFamily="34" charset="0"/>
              </a:rPr>
              <a:t> de acesso.</a:t>
            </a:r>
          </a:p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endParaRPr lang="pt-BR" altLang="pt-BR" sz="2200" dirty="0">
              <a:latin typeface="Verdana" panose="020B0604030504040204" pitchFamily="34" charset="0"/>
            </a:endParaRPr>
          </a:p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2200" dirty="0">
                <a:latin typeface="Verdana" panose="020B0604030504040204" pitchFamily="34" charset="0"/>
              </a:rPr>
              <a:t>Elementos </a:t>
            </a:r>
            <a:r>
              <a:rPr lang="pt-BR" altLang="pt-BR" sz="2200" dirty="0">
                <a:solidFill>
                  <a:srgbClr val="FF3300"/>
                </a:solidFill>
                <a:latin typeface="Verdana" panose="020B0604030504040204" pitchFamily="34" charset="0"/>
              </a:rPr>
              <a:t>públicos</a:t>
            </a:r>
            <a:r>
              <a:rPr lang="pt-BR" altLang="pt-BR" sz="2200" dirty="0">
                <a:latin typeface="Verdana" panose="020B0604030504040204" pitchFamily="34" charset="0"/>
              </a:rPr>
              <a:t> podem ser acessados diretamente por qualquer outra classe, utilizando um ponto (.) após o nome da variável.</a:t>
            </a:r>
          </a:p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endParaRPr lang="pt-BR" altLang="pt-BR" sz="2200" dirty="0">
              <a:latin typeface="Verdana" panose="020B0604030504040204" pitchFamily="34" charset="0"/>
            </a:endParaRPr>
          </a:p>
          <a:p>
            <a:pPr algn="just" eaLnBrk="1" hangingPunct="1"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2200" dirty="0">
                <a:latin typeface="Verdana" panose="020B0604030504040204" pitchFamily="34" charset="0"/>
              </a:rPr>
              <a:t>Elementos </a:t>
            </a:r>
            <a:r>
              <a:rPr lang="pt-BR" altLang="pt-BR" sz="2200" dirty="0">
                <a:solidFill>
                  <a:srgbClr val="FF3300"/>
                </a:solidFill>
                <a:latin typeface="Verdana" panose="020B0604030504040204" pitchFamily="34" charset="0"/>
              </a:rPr>
              <a:t>privados</a:t>
            </a:r>
            <a:r>
              <a:rPr lang="pt-BR" altLang="pt-BR" sz="2200" dirty="0">
                <a:latin typeface="Verdana" panose="020B0604030504040204" pitchFamily="34" charset="0"/>
              </a:rPr>
              <a:t> e </a:t>
            </a:r>
            <a:r>
              <a:rPr lang="pt-BR" altLang="pt-BR" sz="2200" dirty="0">
                <a:solidFill>
                  <a:srgbClr val="FF3300"/>
                </a:solidFill>
                <a:latin typeface="Verdana" panose="020B0604030504040204" pitchFamily="34" charset="0"/>
              </a:rPr>
              <a:t>protegidos</a:t>
            </a:r>
            <a:r>
              <a:rPr lang="pt-BR" altLang="pt-BR" sz="2200" dirty="0">
                <a:latin typeface="Verdana" panose="020B0604030504040204" pitchFamily="34" charset="0"/>
              </a:rPr>
              <a:t> não podem ser acessados diretamente utilizando o ponto.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BF677D-8D6C-4267-BD44-CD3431FD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Modificadores de Acesso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561713-533C-34C9-E198-5850E552A0E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951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053C9-04A7-4DAF-8F85-1C3AF3C8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Modificadores de Acesso</a:t>
            </a:r>
            <a:endParaRPr lang="pt-BR" dirty="0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763671" y="1412876"/>
            <a:ext cx="1066632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Aft>
                <a:spcPts val="12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1800" b="1" dirty="0">
                <a:solidFill>
                  <a:srgbClr val="0066FF"/>
                </a:solidFill>
                <a:latin typeface="Verdana" panose="020B0604030504040204" pitchFamily="34" charset="0"/>
              </a:rPr>
              <a:t>Private</a:t>
            </a:r>
          </a:p>
          <a:p>
            <a:pPr algn="just">
              <a:spcAft>
                <a:spcPts val="12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1800" dirty="0">
                <a:latin typeface="Verdana" panose="020B0604030504040204" pitchFamily="34" charset="0"/>
              </a:rPr>
              <a:t>O modificador de acesso </a:t>
            </a:r>
            <a:r>
              <a:rPr lang="pt-BR" altLang="pt-BR" sz="1800" dirty="0" err="1">
                <a:solidFill>
                  <a:srgbClr val="0066FF"/>
                </a:solidFill>
                <a:latin typeface="Verdana" panose="020B0604030504040204" pitchFamily="34" charset="0"/>
              </a:rPr>
              <a:t>private</a:t>
            </a:r>
            <a:r>
              <a:rPr lang="pt-BR" altLang="pt-BR" sz="1800" dirty="0">
                <a:latin typeface="Verdana" panose="020B0604030504040204" pitchFamily="34" charset="0"/>
              </a:rPr>
              <a:t> é o mais restritivo de todos, variáveis e métodos com esse modificador são visíveis somente dentro da definição da própria classe, acessando-o diretamente ou através de uma instância da mesma classe.</a:t>
            </a:r>
          </a:p>
          <a:p>
            <a:pPr algn="just">
              <a:spcAft>
                <a:spcPts val="12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1800" b="1" dirty="0" err="1">
                <a:solidFill>
                  <a:srgbClr val="0066FF"/>
                </a:solidFill>
                <a:latin typeface="Verdana" panose="020B0604030504040204" pitchFamily="34" charset="0"/>
              </a:rPr>
              <a:t>Protected</a:t>
            </a:r>
            <a:endParaRPr lang="pt-BR" altLang="pt-BR" sz="1800" b="1" dirty="0">
              <a:solidFill>
                <a:srgbClr val="0066FF"/>
              </a:solidFill>
              <a:latin typeface="Verdana" panose="020B0604030504040204" pitchFamily="34" charset="0"/>
            </a:endParaRPr>
          </a:p>
          <a:p>
            <a:pPr algn="just">
              <a:spcAft>
                <a:spcPts val="12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1800" dirty="0">
                <a:latin typeface="Verdana" panose="020B0604030504040204" pitchFamily="34" charset="0"/>
              </a:rPr>
              <a:t>O modificador de acesso </a:t>
            </a:r>
            <a:r>
              <a:rPr lang="pt-BR" altLang="pt-BR" sz="1800" dirty="0" err="1">
                <a:solidFill>
                  <a:srgbClr val="0066FF"/>
                </a:solidFill>
                <a:latin typeface="Verdana" panose="020B0604030504040204" pitchFamily="34" charset="0"/>
              </a:rPr>
              <a:t>protected</a:t>
            </a:r>
            <a:r>
              <a:rPr lang="pt-BR" altLang="pt-BR" sz="1800" dirty="0">
                <a:solidFill>
                  <a:schemeClr val="hlink"/>
                </a:solidFill>
                <a:latin typeface="Verdana" panose="020B0604030504040204" pitchFamily="34" charset="0"/>
              </a:rPr>
              <a:t> </a:t>
            </a:r>
            <a:r>
              <a:rPr lang="pt-BR" altLang="pt-BR" sz="1800" dirty="0">
                <a:latin typeface="Verdana" panose="020B0604030504040204" pitchFamily="34" charset="0"/>
              </a:rPr>
              <a:t>define que variáveis e métodos com esse modificador podem somente ser acessados por subclasses.</a:t>
            </a:r>
          </a:p>
          <a:p>
            <a:pPr algn="just">
              <a:spcAft>
                <a:spcPts val="12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1800" b="1" dirty="0" err="1">
                <a:solidFill>
                  <a:srgbClr val="0066FF"/>
                </a:solidFill>
                <a:latin typeface="Verdana" panose="020B0604030504040204" pitchFamily="34" charset="0"/>
              </a:rPr>
              <a:t>Public</a:t>
            </a:r>
            <a:endParaRPr lang="pt-BR" altLang="pt-BR" sz="1800" b="1" dirty="0">
              <a:solidFill>
                <a:srgbClr val="0066FF"/>
              </a:solidFill>
              <a:latin typeface="Verdana" panose="020B0604030504040204" pitchFamily="34" charset="0"/>
            </a:endParaRPr>
          </a:p>
          <a:p>
            <a:pPr algn="just">
              <a:spcAft>
                <a:spcPts val="12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1800" dirty="0">
                <a:latin typeface="Verdana" panose="020B0604030504040204" pitchFamily="34" charset="0"/>
              </a:rPr>
              <a:t>O mais abrangente de todos os tipos de acesso, o modificador </a:t>
            </a:r>
            <a:r>
              <a:rPr lang="pt-BR" altLang="pt-BR" sz="1800" dirty="0" err="1">
                <a:solidFill>
                  <a:srgbClr val="0066FF"/>
                </a:solidFill>
                <a:latin typeface="Verdana" panose="020B0604030504040204" pitchFamily="34" charset="0"/>
              </a:rPr>
              <a:t>public</a:t>
            </a:r>
            <a:r>
              <a:rPr lang="pt-BR" altLang="pt-BR" sz="1800" dirty="0">
                <a:latin typeface="Verdana" panose="020B0604030504040204" pitchFamily="34" charset="0"/>
              </a:rPr>
              <a:t> declara que elementos com esse modificador são acessíveis de qualquer classe Java.</a:t>
            </a:r>
          </a:p>
          <a:p>
            <a:pPr algn="just">
              <a:spcAft>
                <a:spcPts val="12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1800" b="1" dirty="0">
                <a:solidFill>
                  <a:srgbClr val="0066FF"/>
                </a:solidFill>
                <a:latin typeface="Verdana" panose="020B0604030504040204" pitchFamily="34" charset="0"/>
              </a:rPr>
              <a:t>Default</a:t>
            </a:r>
          </a:p>
          <a:p>
            <a:pPr algn="just">
              <a:spcAft>
                <a:spcPts val="12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</a:pPr>
            <a:r>
              <a:rPr lang="pt-BR" altLang="pt-BR" sz="1800" dirty="0">
                <a:latin typeface="Verdana" panose="020B0604030504040204" pitchFamily="34" charset="0"/>
              </a:rPr>
              <a:t>Define que variáveis ou métodos podem somente ser acessados por classes do mesmo pacote.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48A38C-5077-F8E2-F336-0269546827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1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"/>
          <p:cNvGraphicFramePr>
            <a:graphicFrameLocks/>
          </p:cNvGraphicFramePr>
          <p:nvPr/>
        </p:nvGraphicFramePr>
        <p:xfrm>
          <a:off x="2347913" y="2708275"/>
          <a:ext cx="2465387" cy="1737609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Pessoa</a:t>
                      </a:r>
                    </a:p>
                  </a:txBody>
                  <a:tcPr marL="91407" marR="91407"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6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private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nome;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public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idade;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protected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renda;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peso;</a:t>
                      </a:r>
                    </a:p>
                  </a:txBody>
                  <a:tcPr marL="91407" marR="91407"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roup 3"/>
          <p:cNvGraphicFramePr>
            <a:graphicFrameLocks/>
          </p:cNvGraphicFramePr>
          <p:nvPr/>
        </p:nvGraphicFramePr>
        <p:xfrm>
          <a:off x="2347913" y="4941889"/>
          <a:ext cx="2465387" cy="964565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SubClasse1</a:t>
                      </a: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roup 3"/>
          <p:cNvGraphicFramePr>
            <a:graphicFrameLocks/>
          </p:cNvGraphicFramePr>
          <p:nvPr/>
        </p:nvGraphicFramePr>
        <p:xfrm>
          <a:off x="5741989" y="4918077"/>
          <a:ext cx="1150937" cy="964565"/>
        </p:xfrm>
        <a:graphic>
          <a:graphicData uri="http://schemas.openxmlformats.org/drawingml/2006/table">
            <a:tbl>
              <a:tblPr/>
              <a:tblGrid>
                <a:gridCol w="115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Classe1</a:t>
                      </a:r>
                    </a:p>
                  </a:txBody>
                  <a:tcPr marL="91315" marR="91315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315" marR="91315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roup 3"/>
          <p:cNvGraphicFramePr>
            <a:graphicFrameLocks/>
          </p:cNvGraphicFramePr>
          <p:nvPr/>
        </p:nvGraphicFramePr>
        <p:xfrm>
          <a:off x="8685214" y="2708277"/>
          <a:ext cx="1152525" cy="964565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Classe2</a:t>
                      </a:r>
                    </a:p>
                  </a:txBody>
                  <a:tcPr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roup 3"/>
          <p:cNvGraphicFramePr>
            <a:graphicFrameLocks/>
          </p:cNvGraphicFramePr>
          <p:nvPr/>
        </p:nvGraphicFramePr>
        <p:xfrm>
          <a:off x="8027989" y="4941889"/>
          <a:ext cx="2465387" cy="964565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SubClasse2</a:t>
                      </a: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667" name="Retângulo 8"/>
          <p:cNvSpPr>
            <a:spLocks noChangeArrowheads="1"/>
          </p:cNvSpPr>
          <p:nvPr/>
        </p:nvSpPr>
        <p:spPr bwMode="auto">
          <a:xfrm>
            <a:off x="1989137" y="2354264"/>
            <a:ext cx="5327651" cy="3811587"/>
          </a:xfrm>
          <a:prstGeom prst="rect">
            <a:avLst/>
          </a:prstGeom>
          <a:noFill/>
          <a:ln w="25400" cmpd="dbl" algn="ctr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sp>
        <p:nvSpPr>
          <p:cNvPr id="26668" name="CaixaDeTexto 9"/>
          <p:cNvSpPr txBox="1">
            <a:spLocks noChangeArrowheads="1"/>
          </p:cNvSpPr>
          <p:nvPr/>
        </p:nvSpPr>
        <p:spPr bwMode="auto">
          <a:xfrm>
            <a:off x="6318251" y="6151563"/>
            <a:ext cx="1056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package</a:t>
            </a:r>
          </a:p>
        </p:txBody>
      </p:sp>
      <p:cxnSp>
        <p:nvCxnSpPr>
          <p:cNvPr id="26669" name="Conector de seta reta 11"/>
          <p:cNvCxnSpPr>
            <a:cxnSpLocks noChangeShapeType="1"/>
          </p:cNvCxnSpPr>
          <p:nvPr/>
        </p:nvCxnSpPr>
        <p:spPr bwMode="auto">
          <a:xfrm flipV="1">
            <a:off x="3581400" y="4149725"/>
            <a:ext cx="0" cy="7921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70" name="Conector de seta reta 13"/>
          <p:cNvCxnSpPr>
            <a:cxnSpLocks noChangeShapeType="1"/>
          </p:cNvCxnSpPr>
          <p:nvPr/>
        </p:nvCxnSpPr>
        <p:spPr bwMode="auto">
          <a:xfrm flipH="1" flipV="1">
            <a:off x="4813302" y="3429000"/>
            <a:ext cx="4448175" cy="15128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69513E3F-B9B2-4AD2-ABD3-A6B825E8D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Modificadores de Acesso</a:t>
            </a:r>
            <a:endParaRPr lang="pt-BR" dirty="0"/>
          </a:p>
        </p:txBody>
      </p:sp>
      <p:sp>
        <p:nvSpPr>
          <p:cNvPr id="3" name="Espaço Reservado para Número de Slide 3">
            <a:extLst>
              <a:ext uri="{FF2B5EF4-FFF2-40B4-BE49-F238E27FC236}">
                <a16:creationId xmlns:a16="http://schemas.microsoft.com/office/drawing/2014/main" id="{3B409332-F566-57EB-0885-5A87E59AFF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82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"/>
          <p:cNvGraphicFramePr>
            <a:graphicFrameLocks/>
          </p:cNvGraphicFramePr>
          <p:nvPr/>
        </p:nvGraphicFramePr>
        <p:xfrm>
          <a:off x="2347913" y="2708275"/>
          <a:ext cx="2465387" cy="1737609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Pessoa</a:t>
                      </a:r>
                    </a:p>
                  </a:txBody>
                  <a:tcPr marL="91407" marR="91407"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6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private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nome;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public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idade;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protected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renda;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peso;</a:t>
                      </a:r>
                    </a:p>
                  </a:txBody>
                  <a:tcPr marL="91407" marR="91407"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roup 3"/>
          <p:cNvGraphicFramePr>
            <a:graphicFrameLocks/>
          </p:cNvGraphicFramePr>
          <p:nvPr/>
        </p:nvGraphicFramePr>
        <p:xfrm>
          <a:off x="2347913" y="4941889"/>
          <a:ext cx="2465387" cy="964565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SubClasse1</a:t>
                      </a: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roup 3"/>
          <p:cNvGraphicFramePr>
            <a:graphicFrameLocks/>
          </p:cNvGraphicFramePr>
          <p:nvPr/>
        </p:nvGraphicFramePr>
        <p:xfrm>
          <a:off x="5741989" y="4918077"/>
          <a:ext cx="1150937" cy="964565"/>
        </p:xfrm>
        <a:graphic>
          <a:graphicData uri="http://schemas.openxmlformats.org/drawingml/2006/table">
            <a:tbl>
              <a:tblPr/>
              <a:tblGrid>
                <a:gridCol w="115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Classe1</a:t>
                      </a:r>
                    </a:p>
                  </a:txBody>
                  <a:tcPr marL="91315" marR="91315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315" marR="91315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roup 3"/>
          <p:cNvGraphicFramePr>
            <a:graphicFrameLocks/>
          </p:cNvGraphicFramePr>
          <p:nvPr/>
        </p:nvGraphicFramePr>
        <p:xfrm>
          <a:off x="8685214" y="2708277"/>
          <a:ext cx="1152525" cy="964565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Classe2</a:t>
                      </a:r>
                    </a:p>
                  </a:txBody>
                  <a:tcPr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roup 3"/>
          <p:cNvGraphicFramePr>
            <a:graphicFrameLocks/>
          </p:cNvGraphicFramePr>
          <p:nvPr/>
        </p:nvGraphicFramePr>
        <p:xfrm>
          <a:off x="8027989" y="4941889"/>
          <a:ext cx="2465387" cy="964565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SubClasse2</a:t>
                      </a: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91" name="Retângulo 8"/>
          <p:cNvSpPr>
            <a:spLocks noChangeArrowheads="1"/>
          </p:cNvSpPr>
          <p:nvPr/>
        </p:nvSpPr>
        <p:spPr bwMode="auto">
          <a:xfrm>
            <a:off x="1989137" y="2354264"/>
            <a:ext cx="5327651" cy="3811587"/>
          </a:xfrm>
          <a:prstGeom prst="rect">
            <a:avLst/>
          </a:prstGeom>
          <a:noFill/>
          <a:ln w="25400" cmpd="dbl" algn="ctr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sp>
        <p:nvSpPr>
          <p:cNvPr id="27692" name="CaixaDeTexto 9"/>
          <p:cNvSpPr txBox="1">
            <a:spLocks noChangeArrowheads="1"/>
          </p:cNvSpPr>
          <p:nvPr/>
        </p:nvSpPr>
        <p:spPr bwMode="auto">
          <a:xfrm>
            <a:off x="6318251" y="6151563"/>
            <a:ext cx="1056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package</a:t>
            </a:r>
          </a:p>
        </p:txBody>
      </p:sp>
      <p:cxnSp>
        <p:nvCxnSpPr>
          <p:cNvPr id="27693" name="Conector de seta reta 11"/>
          <p:cNvCxnSpPr>
            <a:cxnSpLocks noChangeShapeType="1"/>
          </p:cNvCxnSpPr>
          <p:nvPr/>
        </p:nvCxnSpPr>
        <p:spPr bwMode="auto">
          <a:xfrm flipV="1">
            <a:off x="3581400" y="4149725"/>
            <a:ext cx="0" cy="7921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94" name="Conector de seta reta 13"/>
          <p:cNvCxnSpPr>
            <a:cxnSpLocks noChangeShapeType="1"/>
          </p:cNvCxnSpPr>
          <p:nvPr/>
        </p:nvCxnSpPr>
        <p:spPr bwMode="auto">
          <a:xfrm flipH="1" flipV="1">
            <a:off x="4813302" y="3429000"/>
            <a:ext cx="4448175" cy="15128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95" name="CaixaDeTexto 2"/>
          <p:cNvSpPr txBox="1">
            <a:spLocks noChangeArrowheads="1"/>
          </p:cNvSpPr>
          <p:nvPr/>
        </p:nvSpPr>
        <p:spPr bwMode="auto">
          <a:xfrm>
            <a:off x="1878013" y="1512888"/>
            <a:ext cx="6541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Visibilidade de variáveis e métodos com o modificador </a:t>
            </a:r>
            <a:r>
              <a:rPr lang="pt-BR" altLang="pt-BR" sz="1800" b="1"/>
              <a:t>public</a:t>
            </a:r>
            <a:r>
              <a:rPr lang="pt-BR" altLang="pt-BR" sz="1800"/>
              <a:t>.</a:t>
            </a:r>
          </a:p>
        </p:txBody>
      </p:sp>
      <p:sp>
        <p:nvSpPr>
          <p:cNvPr id="27696" name="Seta para a direita 10"/>
          <p:cNvSpPr>
            <a:spLocks noChangeArrowheads="1"/>
          </p:cNvSpPr>
          <p:nvPr/>
        </p:nvSpPr>
        <p:spPr bwMode="auto">
          <a:xfrm>
            <a:off x="2092325" y="3386139"/>
            <a:ext cx="330200" cy="228600"/>
          </a:xfrm>
          <a:prstGeom prst="rightArrow">
            <a:avLst>
              <a:gd name="adj1" fmla="val 50000"/>
              <a:gd name="adj2" fmla="val 5036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EF4A8E9-25E7-478C-8DAF-A6B471D5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Modificadores de Acesso</a:t>
            </a:r>
            <a:endParaRPr lang="pt-BR" dirty="0"/>
          </a:p>
        </p:txBody>
      </p:sp>
      <p:sp>
        <p:nvSpPr>
          <p:cNvPr id="3" name="Espaço Reservado para Número de Slide 3">
            <a:extLst>
              <a:ext uri="{FF2B5EF4-FFF2-40B4-BE49-F238E27FC236}">
                <a16:creationId xmlns:a16="http://schemas.microsoft.com/office/drawing/2014/main" id="{9B6196AB-27D2-F3AD-2168-0E3642E56A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236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"/>
          <p:cNvGraphicFramePr>
            <a:graphicFrameLocks/>
          </p:cNvGraphicFramePr>
          <p:nvPr/>
        </p:nvGraphicFramePr>
        <p:xfrm>
          <a:off x="2347913" y="2708275"/>
          <a:ext cx="2465387" cy="1737609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Pessoa</a:t>
                      </a:r>
                    </a:p>
                  </a:txBody>
                  <a:tcPr marL="91407" marR="91407"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6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private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nome;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public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idade;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protected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renda;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peso;</a:t>
                      </a:r>
                    </a:p>
                  </a:txBody>
                  <a:tcPr marL="91407" marR="91407"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roup 3"/>
          <p:cNvGraphicFramePr>
            <a:graphicFrameLocks/>
          </p:cNvGraphicFramePr>
          <p:nvPr/>
        </p:nvGraphicFramePr>
        <p:xfrm>
          <a:off x="2347913" y="4941889"/>
          <a:ext cx="2465387" cy="964565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SubClasse1</a:t>
                      </a: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roup 3"/>
          <p:cNvGraphicFramePr>
            <a:graphicFrameLocks/>
          </p:cNvGraphicFramePr>
          <p:nvPr/>
        </p:nvGraphicFramePr>
        <p:xfrm>
          <a:off x="5741989" y="4918077"/>
          <a:ext cx="1150937" cy="964565"/>
        </p:xfrm>
        <a:graphic>
          <a:graphicData uri="http://schemas.openxmlformats.org/drawingml/2006/table">
            <a:tbl>
              <a:tblPr/>
              <a:tblGrid>
                <a:gridCol w="115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Classe1</a:t>
                      </a:r>
                    </a:p>
                  </a:txBody>
                  <a:tcPr marL="91315" marR="91315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315" marR="91315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roup 3"/>
          <p:cNvGraphicFramePr>
            <a:graphicFrameLocks/>
          </p:cNvGraphicFramePr>
          <p:nvPr/>
        </p:nvGraphicFramePr>
        <p:xfrm>
          <a:off x="8685214" y="2708277"/>
          <a:ext cx="1152525" cy="964565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Classe2</a:t>
                      </a:r>
                    </a:p>
                  </a:txBody>
                  <a:tcPr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roup 3"/>
          <p:cNvGraphicFramePr>
            <a:graphicFrameLocks/>
          </p:cNvGraphicFramePr>
          <p:nvPr/>
        </p:nvGraphicFramePr>
        <p:xfrm>
          <a:off x="8027989" y="4941889"/>
          <a:ext cx="2465387" cy="964565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SubClasse2</a:t>
                      </a: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715" name="Retângulo 8"/>
          <p:cNvSpPr>
            <a:spLocks noChangeArrowheads="1"/>
          </p:cNvSpPr>
          <p:nvPr/>
        </p:nvSpPr>
        <p:spPr bwMode="auto">
          <a:xfrm>
            <a:off x="1989137" y="2354264"/>
            <a:ext cx="5327651" cy="3811587"/>
          </a:xfrm>
          <a:prstGeom prst="rect">
            <a:avLst/>
          </a:prstGeom>
          <a:noFill/>
          <a:ln w="25400" cmpd="dbl" algn="ctr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sp>
        <p:nvSpPr>
          <p:cNvPr id="28716" name="CaixaDeTexto 9"/>
          <p:cNvSpPr txBox="1">
            <a:spLocks noChangeArrowheads="1"/>
          </p:cNvSpPr>
          <p:nvPr/>
        </p:nvSpPr>
        <p:spPr bwMode="auto">
          <a:xfrm>
            <a:off x="6318251" y="6151563"/>
            <a:ext cx="1056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package</a:t>
            </a:r>
          </a:p>
        </p:txBody>
      </p:sp>
      <p:cxnSp>
        <p:nvCxnSpPr>
          <p:cNvPr id="28717" name="Conector de seta reta 11"/>
          <p:cNvCxnSpPr>
            <a:cxnSpLocks noChangeShapeType="1"/>
          </p:cNvCxnSpPr>
          <p:nvPr/>
        </p:nvCxnSpPr>
        <p:spPr bwMode="auto">
          <a:xfrm flipV="1">
            <a:off x="3581400" y="4149725"/>
            <a:ext cx="0" cy="7921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18" name="Conector de seta reta 13"/>
          <p:cNvCxnSpPr>
            <a:cxnSpLocks noChangeShapeType="1"/>
          </p:cNvCxnSpPr>
          <p:nvPr/>
        </p:nvCxnSpPr>
        <p:spPr bwMode="auto">
          <a:xfrm flipH="1" flipV="1">
            <a:off x="4813302" y="3429000"/>
            <a:ext cx="4448175" cy="15128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19" name="CaixaDeTexto 2"/>
          <p:cNvSpPr txBox="1">
            <a:spLocks noChangeArrowheads="1"/>
          </p:cNvSpPr>
          <p:nvPr/>
        </p:nvSpPr>
        <p:spPr bwMode="auto">
          <a:xfrm>
            <a:off x="1878014" y="1512888"/>
            <a:ext cx="6913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Visibilidade de variáveis e métodos com o modificador </a:t>
            </a:r>
            <a:r>
              <a:rPr lang="pt-BR" altLang="pt-BR" sz="1800" b="1"/>
              <a:t>protected</a:t>
            </a:r>
            <a:r>
              <a:rPr lang="pt-BR" altLang="pt-BR" sz="1800"/>
              <a:t>.</a:t>
            </a:r>
          </a:p>
        </p:txBody>
      </p:sp>
      <p:sp>
        <p:nvSpPr>
          <p:cNvPr id="28720" name="Seta para a direita 10"/>
          <p:cNvSpPr>
            <a:spLocks noChangeArrowheads="1"/>
          </p:cNvSpPr>
          <p:nvPr/>
        </p:nvSpPr>
        <p:spPr bwMode="auto">
          <a:xfrm>
            <a:off x="2078039" y="3657600"/>
            <a:ext cx="330200" cy="228600"/>
          </a:xfrm>
          <a:prstGeom prst="rightArrow">
            <a:avLst>
              <a:gd name="adj1" fmla="val 50000"/>
              <a:gd name="adj2" fmla="val 5036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A66D800-987F-410F-9D92-AE48BC70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Modificadores de Acesso</a:t>
            </a:r>
            <a:endParaRPr lang="pt-BR" dirty="0"/>
          </a:p>
        </p:txBody>
      </p:sp>
      <p:sp>
        <p:nvSpPr>
          <p:cNvPr id="3" name="Espaço Reservado para Número de Slide 3">
            <a:extLst>
              <a:ext uri="{FF2B5EF4-FFF2-40B4-BE49-F238E27FC236}">
                <a16:creationId xmlns:a16="http://schemas.microsoft.com/office/drawing/2014/main" id="{33A9E166-299D-D578-8EE2-27A3D212BF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383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"/>
          <p:cNvGraphicFramePr>
            <a:graphicFrameLocks/>
          </p:cNvGraphicFramePr>
          <p:nvPr/>
        </p:nvGraphicFramePr>
        <p:xfrm>
          <a:off x="2347913" y="2708275"/>
          <a:ext cx="2465387" cy="1737609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Pessoa</a:t>
                      </a:r>
                    </a:p>
                  </a:txBody>
                  <a:tcPr marL="91407" marR="91407"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6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private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nome;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public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idade;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protected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renda;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peso;</a:t>
                      </a:r>
                    </a:p>
                  </a:txBody>
                  <a:tcPr marL="91407" marR="91407"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roup 3"/>
          <p:cNvGraphicFramePr>
            <a:graphicFrameLocks/>
          </p:cNvGraphicFramePr>
          <p:nvPr/>
        </p:nvGraphicFramePr>
        <p:xfrm>
          <a:off x="2347913" y="4941889"/>
          <a:ext cx="2465387" cy="964565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SubClasse1</a:t>
                      </a: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roup 3"/>
          <p:cNvGraphicFramePr>
            <a:graphicFrameLocks/>
          </p:cNvGraphicFramePr>
          <p:nvPr/>
        </p:nvGraphicFramePr>
        <p:xfrm>
          <a:off x="5741989" y="4918077"/>
          <a:ext cx="1150937" cy="964565"/>
        </p:xfrm>
        <a:graphic>
          <a:graphicData uri="http://schemas.openxmlformats.org/drawingml/2006/table">
            <a:tbl>
              <a:tblPr/>
              <a:tblGrid>
                <a:gridCol w="115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Classe1</a:t>
                      </a:r>
                    </a:p>
                  </a:txBody>
                  <a:tcPr marL="91315" marR="91315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315" marR="91315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roup 3"/>
          <p:cNvGraphicFramePr>
            <a:graphicFrameLocks/>
          </p:cNvGraphicFramePr>
          <p:nvPr/>
        </p:nvGraphicFramePr>
        <p:xfrm>
          <a:off x="8685214" y="2708277"/>
          <a:ext cx="1152525" cy="964565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Classe2</a:t>
                      </a:r>
                    </a:p>
                  </a:txBody>
                  <a:tcPr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roup 3"/>
          <p:cNvGraphicFramePr>
            <a:graphicFrameLocks/>
          </p:cNvGraphicFramePr>
          <p:nvPr/>
        </p:nvGraphicFramePr>
        <p:xfrm>
          <a:off x="8027989" y="4941889"/>
          <a:ext cx="2465387" cy="964565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SubClasse2</a:t>
                      </a: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739" name="Retângulo 8"/>
          <p:cNvSpPr>
            <a:spLocks noChangeArrowheads="1"/>
          </p:cNvSpPr>
          <p:nvPr/>
        </p:nvSpPr>
        <p:spPr bwMode="auto">
          <a:xfrm>
            <a:off x="1989137" y="2354264"/>
            <a:ext cx="5327651" cy="3811587"/>
          </a:xfrm>
          <a:prstGeom prst="rect">
            <a:avLst/>
          </a:prstGeom>
          <a:noFill/>
          <a:ln w="25400" cmpd="dbl" algn="ctr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sp>
        <p:nvSpPr>
          <p:cNvPr id="29740" name="CaixaDeTexto 9"/>
          <p:cNvSpPr txBox="1">
            <a:spLocks noChangeArrowheads="1"/>
          </p:cNvSpPr>
          <p:nvPr/>
        </p:nvSpPr>
        <p:spPr bwMode="auto">
          <a:xfrm>
            <a:off x="6318251" y="6151563"/>
            <a:ext cx="1056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package</a:t>
            </a:r>
          </a:p>
        </p:txBody>
      </p:sp>
      <p:cxnSp>
        <p:nvCxnSpPr>
          <p:cNvPr id="29741" name="Conector de seta reta 11"/>
          <p:cNvCxnSpPr>
            <a:cxnSpLocks noChangeShapeType="1"/>
          </p:cNvCxnSpPr>
          <p:nvPr/>
        </p:nvCxnSpPr>
        <p:spPr bwMode="auto">
          <a:xfrm flipV="1">
            <a:off x="3581400" y="4149725"/>
            <a:ext cx="0" cy="7921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42" name="Conector de seta reta 13"/>
          <p:cNvCxnSpPr>
            <a:cxnSpLocks noChangeShapeType="1"/>
          </p:cNvCxnSpPr>
          <p:nvPr/>
        </p:nvCxnSpPr>
        <p:spPr bwMode="auto">
          <a:xfrm flipH="1" flipV="1">
            <a:off x="4813302" y="3429000"/>
            <a:ext cx="4448175" cy="15128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43" name="CaixaDeTexto 2"/>
          <p:cNvSpPr txBox="1">
            <a:spLocks noChangeArrowheads="1"/>
          </p:cNvSpPr>
          <p:nvPr/>
        </p:nvSpPr>
        <p:spPr bwMode="auto">
          <a:xfrm>
            <a:off x="1878013" y="1512888"/>
            <a:ext cx="6618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Visibilidade de variáveis e métodos com o modificador </a:t>
            </a:r>
            <a:r>
              <a:rPr lang="pt-BR" altLang="pt-BR" sz="1800" b="1"/>
              <a:t>default</a:t>
            </a:r>
            <a:r>
              <a:rPr lang="pt-BR" altLang="pt-BR" sz="1800"/>
              <a:t>.</a:t>
            </a:r>
          </a:p>
        </p:txBody>
      </p:sp>
      <p:sp>
        <p:nvSpPr>
          <p:cNvPr id="29744" name="Seta para a direita 10"/>
          <p:cNvSpPr>
            <a:spLocks noChangeArrowheads="1"/>
          </p:cNvSpPr>
          <p:nvPr/>
        </p:nvSpPr>
        <p:spPr bwMode="auto">
          <a:xfrm>
            <a:off x="2078039" y="3886200"/>
            <a:ext cx="330200" cy="228600"/>
          </a:xfrm>
          <a:prstGeom prst="rightArrow">
            <a:avLst>
              <a:gd name="adj1" fmla="val 50000"/>
              <a:gd name="adj2" fmla="val 5036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FC18FEA8-A0CA-4309-AF6A-526946F7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Modificadores de Acesso</a:t>
            </a:r>
            <a:endParaRPr lang="pt-BR" dirty="0"/>
          </a:p>
        </p:txBody>
      </p:sp>
      <p:sp>
        <p:nvSpPr>
          <p:cNvPr id="3" name="Espaço Reservado para Número de Slide 3">
            <a:extLst>
              <a:ext uri="{FF2B5EF4-FFF2-40B4-BE49-F238E27FC236}">
                <a16:creationId xmlns:a16="http://schemas.microsoft.com/office/drawing/2014/main" id="{C386AD39-644F-B1B2-5FE4-225BCABA734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296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"/>
          <p:cNvGraphicFramePr>
            <a:graphicFrameLocks/>
          </p:cNvGraphicFramePr>
          <p:nvPr/>
        </p:nvGraphicFramePr>
        <p:xfrm>
          <a:off x="2347913" y="2708275"/>
          <a:ext cx="2465387" cy="1737609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Pessoa</a:t>
                      </a:r>
                    </a:p>
                  </a:txBody>
                  <a:tcPr marL="91407" marR="91407"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6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private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nome;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public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idade;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protected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renda;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peso;</a:t>
                      </a:r>
                    </a:p>
                  </a:txBody>
                  <a:tcPr marL="91407" marR="91407"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roup 3"/>
          <p:cNvGraphicFramePr>
            <a:graphicFrameLocks/>
          </p:cNvGraphicFramePr>
          <p:nvPr/>
        </p:nvGraphicFramePr>
        <p:xfrm>
          <a:off x="2347913" y="4941889"/>
          <a:ext cx="2465387" cy="964565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SubClasse1</a:t>
                      </a: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roup 3"/>
          <p:cNvGraphicFramePr>
            <a:graphicFrameLocks/>
          </p:cNvGraphicFramePr>
          <p:nvPr/>
        </p:nvGraphicFramePr>
        <p:xfrm>
          <a:off x="5741989" y="4918077"/>
          <a:ext cx="1150937" cy="964565"/>
        </p:xfrm>
        <a:graphic>
          <a:graphicData uri="http://schemas.openxmlformats.org/drawingml/2006/table">
            <a:tbl>
              <a:tblPr/>
              <a:tblGrid>
                <a:gridCol w="1150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Classe1</a:t>
                      </a:r>
                    </a:p>
                  </a:txBody>
                  <a:tcPr marL="91315" marR="91315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315" marR="91315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roup 3"/>
          <p:cNvGraphicFramePr>
            <a:graphicFrameLocks/>
          </p:cNvGraphicFramePr>
          <p:nvPr/>
        </p:nvGraphicFramePr>
        <p:xfrm>
          <a:off x="8685214" y="2708277"/>
          <a:ext cx="1152525" cy="964565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Classe2</a:t>
                      </a:r>
                    </a:p>
                  </a:txBody>
                  <a:tcPr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Group 3"/>
          <p:cNvGraphicFramePr>
            <a:graphicFrameLocks/>
          </p:cNvGraphicFramePr>
          <p:nvPr/>
        </p:nvGraphicFramePr>
        <p:xfrm>
          <a:off x="8027989" y="4941889"/>
          <a:ext cx="2465387" cy="964565"/>
        </p:xfrm>
        <a:graphic>
          <a:graphicData uri="http://schemas.openxmlformats.org/drawingml/2006/table">
            <a:tbl>
              <a:tblPr/>
              <a:tblGrid>
                <a:gridCol w="246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SubClasse2</a:t>
                      </a: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7" marR="91407" marT="45683" marB="4568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63" name="Retângulo 8"/>
          <p:cNvSpPr>
            <a:spLocks noChangeArrowheads="1"/>
          </p:cNvSpPr>
          <p:nvPr/>
        </p:nvSpPr>
        <p:spPr bwMode="auto">
          <a:xfrm>
            <a:off x="1989137" y="2354264"/>
            <a:ext cx="5327651" cy="3811587"/>
          </a:xfrm>
          <a:prstGeom prst="rect">
            <a:avLst/>
          </a:prstGeom>
          <a:noFill/>
          <a:ln w="25400" cmpd="dbl" algn="ctr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sp>
        <p:nvSpPr>
          <p:cNvPr id="30764" name="CaixaDeTexto 9"/>
          <p:cNvSpPr txBox="1">
            <a:spLocks noChangeArrowheads="1"/>
          </p:cNvSpPr>
          <p:nvPr/>
        </p:nvSpPr>
        <p:spPr bwMode="auto">
          <a:xfrm>
            <a:off x="6318251" y="6151563"/>
            <a:ext cx="1056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package</a:t>
            </a:r>
          </a:p>
        </p:txBody>
      </p:sp>
      <p:cxnSp>
        <p:nvCxnSpPr>
          <p:cNvPr id="30765" name="Conector de seta reta 11"/>
          <p:cNvCxnSpPr>
            <a:cxnSpLocks noChangeShapeType="1"/>
          </p:cNvCxnSpPr>
          <p:nvPr/>
        </p:nvCxnSpPr>
        <p:spPr bwMode="auto">
          <a:xfrm flipV="1">
            <a:off x="3581400" y="4149725"/>
            <a:ext cx="0" cy="7921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66" name="Conector de seta reta 13"/>
          <p:cNvCxnSpPr>
            <a:cxnSpLocks noChangeShapeType="1"/>
          </p:cNvCxnSpPr>
          <p:nvPr/>
        </p:nvCxnSpPr>
        <p:spPr bwMode="auto">
          <a:xfrm flipH="1" flipV="1">
            <a:off x="4813302" y="3429000"/>
            <a:ext cx="4448175" cy="15128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67" name="CaixaDeTexto 2"/>
          <p:cNvSpPr txBox="1">
            <a:spLocks noChangeArrowheads="1"/>
          </p:cNvSpPr>
          <p:nvPr/>
        </p:nvSpPr>
        <p:spPr bwMode="auto">
          <a:xfrm>
            <a:off x="1878013" y="1512888"/>
            <a:ext cx="6618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/>
              <a:t>Visibilidade de variáveis e métodos com o modificador </a:t>
            </a:r>
            <a:r>
              <a:rPr lang="pt-BR" altLang="pt-BR" sz="1800" b="1"/>
              <a:t>private</a:t>
            </a:r>
            <a:r>
              <a:rPr lang="pt-BR" altLang="pt-BR" sz="1800"/>
              <a:t>.</a:t>
            </a:r>
          </a:p>
        </p:txBody>
      </p:sp>
      <p:sp>
        <p:nvSpPr>
          <p:cNvPr id="30768" name="Seta para a direita 10"/>
          <p:cNvSpPr>
            <a:spLocks noChangeArrowheads="1"/>
          </p:cNvSpPr>
          <p:nvPr/>
        </p:nvSpPr>
        <p:spPr bwMode="auto">
          <a:xfrm>
            <a:off x="2063751" y="3128963"/>
            <a:ext cx="330200" cy="228600"/>
          </a:xfrm>
          <a:prstGeom prst="rightArrow">
            <a:avLst>
              <a:gd name="adj1" fmla="val 50000"/>
              <a:gd name="adj2" fmla="val 50362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68A845A-3C8B-40B4-A90D-8BBB58E7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Modificadores de Acesso</a:t>
            </a:r>
            <a:endParaRPr lang="pt-BR" dirty="0"/>
          </a:p>
        </p:txBody>
      </p:sp>
      <p:sp>
        <p:nvSpPr>
          <p:cNvPr id="3" name="Espaço Reservado para Número de Slide 3">
            <a:extLst>
              <a:ext uri="{FF2B5EF4-FFF2-40B4-BE49-F238E27FC236}">
                <a16:creationId xmlns:a16="http://schemas.microsoft.com/office/drawing/2014/main" id="{A336D4AD-A2F9-4CEE-6E03-1D32A1A37D2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01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14"/>
          <p:cNvSpPr txBox="1">
            <a:spLocks noChangeArrowheads="1"/>
          </p:cNvSpPr>
          <p:nvPr/>
        </p:nvSpPr>
        <p:spPr bwMode="auto">
          <a:xfrm>
            <a:off x="1827214" y="4048126"/>
            <a:ext cx="2409634" cy="132343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latin typeface="Verdana" panose="020B0604030504040204" pitchFamily="34" charset="0"/>
              </a:rPr>
              <a:t>Legenda: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latin typeface="Verdana" panose="020B0604030504040204" pitchFamily="34" charset="0"/>
              </a:rPr>
              <a:t>( -  ) indica private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latin typeface="Verdana" panose="020B0604030504040204" pitchFamily="34" charset="0"/>
              </a:rPr>
              <a:t>( # ) indica protected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latin typeface="Verdana" panose="020B0604030504040204" pitchFamily="34" charset="0"/>
              </a:rPr>
              <a:t>( + ) indica public</a:t>
            </a:r>
          </a:p>
        </p:txBody>
      </p:sp>
      <p:sp>
        <p:nvSpPr>
          <p:cNvPr id="31748" name="Text Box 15"/>
          <p:cNvSpPr txBox="1">
            <a:spLocks noChangeArrowheads="1"/>
          </p:cNvSpPr>
          <p:nvPr/>
        </p:nvSpPr>
        <p:spPr bwMode="auto">
          <a:xfrm>
            <a:off x="1735139" y="5838825"/>
            <a:ext cx="29924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>
                <a:solidFill>
                  <a:schemeClr val="accent2"/>
                </a:solidFill>
                <a:latin typeface="Verdana" panose="020B0604030504040204" pitchFamily="34" charset="0"/>
              </a:rPr>
              <a:t>Obs:</a:t>
            </a:r>
            <a:r>
              <a:rPr lang="pt-BR" altLang="pt-BR" sz="1600">
                <a:latin typeface="Verdana" panose="020B0604030504040204" pitchFamily="34" charset="0"/>
              </a:rPr>
              <a:t> a ausência de sinal na frente do atributo indica que ele é </a:t>
            </a:r>
            <a:r>
              <a:rPr lang="pt-BR" altLang="pt-BR" sz="1600" b="1">
                <a:latin typeface="Verdana" panose="020B0604030504040204" pitchFamily="34" charset="0"/>
              </a:rPr>
              <a:t>default</a:t>
            </a:r>
          </a:p>
        </p:txBody>
      </p:sp>
      <p:graphicFrame>
        <p:nvGraphicFramePr>
          <p:cNvPr id="7" name="Group 3"/>
          <p:cNvGraphicFramePr>
            <a:graphicFrameLocks/>
          </p:cNvGraphicFramePr>
          <p:nvPr/>
        </p:nvGraphicFramePr>
        <p:xfrm>
          <a:off x="2220914" y="1484314"/>
          <a:ext cx="2506663" cy="2033590"/>
        </p:xfrm>
        <a:graphic>
          <a:graphicData uri="http://schemas.openxmlformats.org/drawingml/2006/table">
            <a:tbl>
              <a:tblPr/>
              <a:tblGrid>
                <a:gridCol w="2506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Pessoa</a:t>
                      </a:r>
                    </a:p>
                  </a:txBody>
                  <a:tcPr marL="91409" marR="91409"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4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  nome: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+ idade: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# renda: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9" marR="91409"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5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imprimeDados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void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09" marR="91409"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759" name="Imagem 4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76" y="1843089"/>
            <a:ext cx="562292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C76F883-E8B8-4116-B9E4-E9757E0E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</a:t>
            </a:r>
            <a:endParaRPr lang="pt-BR" dirty="0"/>
          </a:p>
        </p:txBody>
      </p:sp>
      <p:sp>
        <p:nvSpPr>
          <p:cNvPr id="3" name="Espaço Reservado para Número de Slide 3">
            <a:extLst>
              <a:ext uri="{FF2B5EF4-FFF2-40B4-BE49-F238E27FC236}">
                <a16:creationId xmlns:a16="http://schemas.microsoft.com/office/drawing/2014/main" id="{D4BF63D7-DA43-3461-9F9C-DB25AD3D07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57547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</a:t>
            </a:r>
            <a:endParaRPr lang="pt-BR" altLang="pt-BR" b="1" dirty="0">
              <a:solidFill>
                <a:schemeClr val="tx1"/>
              </a:solidFill>
            </a:endParaRPr>
          </a:p>
        </p:txBody>
      </p:sp>
      <p:pic>
        <p:nvPicPr>
          <p:cNvPr id="32772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1773239"/>
            <a:ext cx="5921375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DCA7D1-A14D-F33D-7B82-052986FD40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994042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</a:t>
            </a:r>
            <a:endParaRPr lang="pt-BR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326504" y="2386833"/>
            <a:ext cx="2448272" cy="931024"/>
          </a:xfrm>
          <a:prstGeom prst="rect">
            <a:avLst/>
          </a:prstGeom>
          <a:ln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pt-BR"/>
            </a:defPPr>
            <a:lvl1pPr>
              <a:lnSpc>
                <a:spcPct val="90000"/>
              </a:lnSpc>
              <a:defRPr sz="2000">
                <a:latin typeface="Courier New" pitchFamily="49" charset="0"/>
              </a:defRPr>
            </a:lvl1pPr>
          </a:lstStyle>
          <a:p>
            <a:pPr>
              <a:defRPr/>
            </a:pPr>
            <a:r>
              <a:rPr lang="pt-BR" b="1" dirty="0" err="1">
                <a:solidFill>
                  <a:srgbClr val="0070C0"/>
                </a:solidFill>
              </a:rPr>
              <a:t>if</a:t>
            </a:r>
            <a:r>
              <a:rPr lang="pt-BR" dirty="0"/>
              <a:t>(condição){</a:t>
            </a:r>
          </a:p>
          <a:p>
            <a:pPr>
              <a:defRPr/>
            </a:pPr>
            <a:r>
              <a:rPr lang="pt-BR" dirty="0"/>
              <a:t>   instruções;</a:t>
            </a:r>
          </a:p>
          <a:p>
            <a:pPr>
              <a:defRPr/>
            </a:pPr>
            <a:r>
              <a:rPr lang="pt-BR" dirty="0"/>
              <a:t>}</a:t>
            </a:r>
          </a:p>
        </p:txBody>
      </p:sp>
      <p:sp>
        <p:nvSpPr>
          <p:cNvPr id="9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033669" y="1557339"/>
            <a:ext cx="8658019" cy="44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400" b="1" dirty="0" err="1"/>
              <a:t>if</a:t>
            </a:r>
            <a:r>
              <a:rPr lang="pt-BR" altLang="pt-BR" sz="2400" b="1" dirty="0"/>
              <a:t> </a:t>
            </a:r>
            <a:r>
              <a:rPr lang="pt-BR" altLang="pt-BR" sz="2400" dirty="0">
                <a:sym typeface="Symbol" panose="05050102010706020507" pitchFamily="18" charset="2"/>
              </a:rPr>
              <a:t> seleciona um única ação ou um grupo de ações.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pt-BR" altLang="pt-BR" sz="2000" dirty="0">
              <a:solidFill>
                <a:srgbClr val="FF3300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pt-BR" altLang="pt-BR" sz="1400" dirty="0">
              <a:solidFill>
                <a:srgbClr val="0066FF"/>
              </a:solidFill>
              <a:sym typeface="Symbol" panose="05050102010706020507" pitchFamily="18" charset="2"/>
            </a:endParaRPr>
          </a:p>
        </p:txBody>
      </p:sp>
      <p:sp>
        <p:nvSpPr>
          <p:cNvPr id="1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927653" y="3926078"/>
            <a:ext cx="928314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133" b="1" dirty="0" err="1"/>
              <a:t>if</a:t>
            </a:r>
            <a:r>
              <a:rPr lang="pt-BR" altLang="pt-BR" sz="2133" b="1" dirty="0"/>
              <a:t>/</a:t>
            </a:r>
            <a:r>
              <a:rPr lang="pt-BR" altLang="pt-BR" sz="2133" b="1" dirty="0" err="1"/>
              <a:t>else</a:t>
            </a:r>
            <a:r>
              <a:rPr lang="pt-BR" altLang="pt-BR" sz="2133" b="1" dirty="0">
                <a:sym typeface="Symbol" panose="05050102010706020507" pitchFamily="18" charset="2"/>
              </a:rPr>
              <a:t> </a:t>
            </a:r>
            <a:r>
              <a:rPr lang="pt-BR" altLang="pt-BR" sz="2133" dirty="0">
                <a:sym typeface="Symbol" panose="05050102010706020507" pitchFamily="18" charset="2"/>
              </a:rPr>
              <a:t> </a:t>
            </a:r>
            <a:r>
              <a:rPr lang="pt-BR" altLang="pt-BR" sz="2133" dirty="0"/>
              <a:t>seleciona entre duas ações ou grupo de ações diferentes.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pt-BR" altLang="pt-BR" sz="2133" dirty="0">
              <a:solidFill>
                <a:srgbClr val="FF3300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pt-BR" altLang="pt-BR" sz="2000" dirty="0">
              <a:latin typeface="Courier New" panose="02070309020205020404" pitchFamily="49" charset="0"/>
              <a:sym typeface="Symbol" panose="05050102010706020507" pitchFamily="18" charset="2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351584" y="4560917"/>
            <a:ext cx="2880320" cy="1762021"/>
          </a:xfrm>
          <a:prstGeom prst="rect">
            <a:avLst/>
          </a:prstGeom>
          <a:ln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pt-BR"/>
            </a:defPPr>
            <a:lvl1pPr>
              <a:lnSpc>
                <a:spcPct val="90000"/>
              </a:lnSpc>
              <a:defRPr sz="2000">
                <a:latin typeface="Courier New" pitchFamily="49" charset="0"/>
              </a:defRPr>
            </a:lvl1pPr>
          </a:lstStyle>
          <a:p>
            <a:pPr>
              <a:defRPr/>
            </a:pPr>
            <a:r>
              <a:rPr lang="pt-BR" b="1" dirty="0" err="1">
                <a:solidFill>
                  <a:srgbClr val="0070C0"/>
                </a:solidFill>
                <a:sym typeface="Symbol" pitchFamily="18" charset="2"/>
              </a:rPr>
              <a:t>if</a:t>
            </a:r>
            <a:r>
              <a:rPr lang="pt-BR" dirty="0">
                <a:solidFill>
                  <a:srgbClr val="00B0F0"/>
                </a:solidFill>
                <a:sym typeface="Symbol" pitchFamily="18" charset="2"/>
              </a:rPr>
              <a:t> </a:t>
            </a:r>
            <a:r>
              <a:rPr lang="pt-BR" dirty="0">
                <a:sym typeface="Symbol" pitchFamily="18" charset="2"/>
              </a:rPr>
              <a:t>(condição){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    instruções 1;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}</a:t>
            </a:r>
          </a:p>
          <a:p>
            <a:pPr>
              <a:defRPr/>
            </a:pPr>
            <a:r>
              <a:rPr lang="pt-BR" b="1" dirty="0" err="1">
                <a:solidFill>
                  <a:srgbClr val="0070C0"/>
                </a:solidFill>
                <a:sym typeface="Symbol" pitchFamily="18" charset="2"/>
              </a:rPr>
              <a:t>else</a:t>
            </a:r>
            <a:r>
              <a:rPr lang="pt-BR" dirty="0">
                <a:solidFill>
                  <a:srgbClr val="00B0F0"/>
                </a:solidFill>
                <a:sym typeface="Symbol" pitchFamily="18" charset="2"/>
              </a:rPr>
              <a:t> </a:t>
            </a:r>
            <a:r>
              <a:rPr lang="pt-BR" dirty="0">
                <a:sym typeface="Symbol" pitchFamily="18" charset="2"/>
              </a:rPr>
              <a:t>{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    instruções 2;</a:t>
            </a:r>
          </a:p>
          <a:p>
            <a:pPr>
              <a:defRPr/>
            </a:pPr>
            <a:r>
              <a:rPr lang="pt-BR" dirty="0">
                <a:sym typeface="Symbol" pitchFamily="18" charset="2"/>
              </a:rPr>
              <a:t>}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B80060-6C4B-3832-B9ED-35AA10D492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7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Métodos de Acesso</a:t>
            </a:r>
            <a:endParaRPr lang="pt-BR" altLang="pt-BR" b="1" dirty="0">
              <a:solidFill>
                <a:schemeClr val="tx1"/>
              </a:solidFill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469888" indent="-469888" algn="just"/>
            <a:r>
              <a:rPr lang="pt-BR" altLang="pt-BR" sz="2667" dirty="0"/>
              <a:t>Servem como métodos de leitura/escrita aos atributos de classes </a:t>
            </a:r>
          </a:p>
          <a:p>
            <a:pPr marL="469888" indent="-469888" algn="just"/>
            <a:endParaRPr lang="pt-BR" altLang="pt-BR" sz="2667" dirty="0"/>
          </a:p>
          <a:p>
            <a:pPr marL="469888" indent="-469888" algn="just"/>
            <a:r>
              <a:rPr lang="pt-BR" altLang="pt-BR" sz="2667" dirty="0"/>
              <a:t>Um método de leitura para um atributo deve ser chamado de </a:t>
            </a:r>
            <a:r>
              <a:rPr lang="pt-BR" altLang="pt-BR" sz="2667" b="1" dirty="0" err="1"/>
              <a:t>getXxx</a:t>
            </a:r>
            <a:r>
              <a:rPr lang="pt-BR" altLang="pt-BR" sz="2667" dirty="0"/>
              <a:t> (onde </a:t>
            </a:r>
            <a:r>
              <a:rPr lang="pt-BR" altLang="pt-BR" sz="2667" dirty="0" err="1"/>
              <a:t>Xxx</a:t>
            </a:r>
            <a:r>
              <a:rPr lang="pt-BR" altLang="pt-BR" sz="2667" dirty="0"/>
              <a:t> é o nome do atributo). Este método não recebe nada como parâmetro, e retorna o mesmo tipo do atributo. </a:t>
            </a:r>
          </a:p>
          <a:p>
            <a:pPr marL="469888" indent="-469888" algn="just"/>
            <a:endParaRPr lang="pt-BR" altLang="pt-BR" sz="2667" dirty="0"/>
          </a:p>
          <a:p>
            <a:pPr marL="469888" indent="-469888" algn="just"/>
            <a:r>
              <a:rPr lang="pt-BR" altLang="pt-BR" sz="2667" dirty="0"/>
              <a:t>Já um método de gravação deve ser chamado </a:t>
            </a:r>
            <a:r>
              <a:rPr lang="pt-BR" altLang="pt-BR" sz="2667" b="1" dirty="0" err="1"/>
              <a:t>setXxx</a:t>
            </a:r>
            <a:r>
              <a:rPr lang="pt-BR" altLang="pt-BR" sz="2667" dirty="0"/>
              <a:t>, não retorna nada (geralmente), e recebe como parâmetro o valor que deve ser armazenado no atributo.</a:t>
            </a:r>
          </a:p>
        </p:txBody>
      </p:sp>
      <p:sp>
        <p:nvSpPr>
          <p:cNvPr id="2" name="Espaço Reservado para Número de Slide 3">
            <a:extLst>
              <a:ext uri="{FF2B5EF4-FFF2-40B4-BE49-F238E27FC236}">
                <a16:creationId xmlns:a16="http://schemas.microsoft.com/office/drawing/2014/main" id="{A63237DE-3261-58E8-5278-F83D82F688B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41903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</a:t>
            </a:r>
            <a:endParaRPr lang="pt-BR" altLang="pt-BR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Group 3"/>
          <p:cNvGraphicFramePr>
            <a:graphicFrameLocks/>
          </p:cNvGraphicFramePr>
          <p:nvPr/>
        </p:nvGraphicFramePr>
        <p:xfrm>
          <a:off x="1666244" y="1482573"/>
          <a:ext cx="3752851" cy="4076257"/>
        </p:xfrm>
        <a:graphic>
          <a:graphicData uri="http://schemas.openxmlformats.org/drawingml/2006/table">
            <a:tbl>
              <a:tblPr/>
              <a:tblGrid>
                <a:gridCol w="3752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Pessoa</a:t>
                      </a: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5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 nome: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 idade: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 renda: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98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Pessoa()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Pessoa(n: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, i: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, r: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)</a:t>
                      </a:r>
                    </a:p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32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getNome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32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getIdade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32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getRenda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32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setNome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n):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void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32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setIdade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i):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void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32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setRenda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r):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void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imprimeDados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void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4830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4" y="1412876"/>
            <a:ext cx="3844925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1" name="CaixaDeTexto 2"/>
          <p:cNvSpPr txBox="1">
            <a:spLocks noChangeArrowheads="1"/>
          </p:cNvSpPr>
          <p:nvPr/>
        </p:nvSpPr>
        <p:spPr bwMode="auto">
          <a:xfrm>
            <a:off x="6257926" y="1084264"/>
            <a:ext cx="1493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b="1">
                <a:solidFill>
                  <a:srgbClr val="FF0000"/>
                </a:solidFill>
              </a:rPr>
              <a:t>...</a:t>
            </a:r>
          </a:p>
        </p:txBody>
      </p:sp>
      <p:sp>
        <p:nvSpPr>
          <p:cNvPr id="34832" name="CaixaDeTexto 9"/>
          <p:cNvSpPr txBox="1">
            <a:spLocks noChangeArrowheads="1"/>
          </p:cNvSpPr>
          <p:nvPr/>
        </p:nvSpPr>
        <p:spPr bwMode="auto">
          <a:xfrm>
            <a:off x="6257926" y="5553076"/>
            <a:ext cx="1493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b="1">
                <a:solidFill>
                  <a:srgbClr val="FF0000"/>
                </a:solidFill>
              </a:rPr>
              <a:t>...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DE64B6-D034-9B15-D9FA-77835BB18F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424620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/>
          </p:nvPr>
        </p:nvSpPr>
        <p:spPr>
          <a:xfrm>
            <a:off x="3559859" y="2517533"/>
            <a:ext cx="51884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2.</a:t>
            </a:r>
            <a:endParaRPr dirty="0"/>
          </a:p>
          <a:p>
            <a:r>
              <a:rPr lang="pt-BR" dirty="0"/>
              <a:t>Unidade</a:t>
            </a:r>
            <a:endParaRPr dirty="0"/>
          </a:p>
        </p:txBody>
      </p:sp>
      <p:sp>
        <p:nvSpPr>
          <p:cNvPr id="269" name="Shape 269"/>
          <p:cNvSpPr txBox="1">
            <a:spLocks noGrp="1"/>
          </p:cNvSpPr>
          <p:nvPr>
            <p:ph type="subTitle" idx="1"/>
          </p:nvPr>
        </p:nvSpPr>
        <p:spPr>
          <a:xfrm>
            <a:off x="3501801" y="4063933"/>
            <a:ext cx="6425972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pt-BR" sz="3733" b="1" dirty="0"/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319156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8C902-FE0D-51E7-5488-8F266378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00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645E5F-8D53-78A1-9292-EFA7F587D93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PT" altLang="pt-BR" sz="2400" dirty="0"/>
              <a:t>Considere os diagramas UML do seguinte item, observe que </a:t>
            </a:r>
            <a:r>
              <a:rPr lang="pt-PT" altLang="pt-BR" sz="2400" dirty="0" err="1"/>
              <a:t>possue</a:t>
            </a:r>
            <a:r>
              <a:rPr lang="pt-PT" altLang="pt-BR" sz="2400" dirty="0"/>
              <a:t> 2 construtores distintos. </a:t>
            </a:r>
            <a:r>
              <a:rPr lang="pt-BR" altLang="pt-BR" sz="2400" dirty="0"/>
              <a:t>Crie a classe e depois, em uma classe Java principal, crie 2 objetos usando os construtores criados, também utilize os outros métodos.</a:t>
            </a:r>
            <a:endParaRPr lang="pt-PT" altLang="pt-BR" sz="2400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BFB87D-80C7-4E43-9D20-7D90219C1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64" y="3150203"/>
            <a:ext cx="4615072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88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72723-36DE-BD9F-670F-2408860D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01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BD0889-5B5E-0418-9151-8AC721D6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altLang="pt-BR" sz="3200" dirty="0"/>
              <a:t>Considere os diagramas UML dos seguintes itens, observe que cada item </a:t>
            </a:r>
            <a:r>
              <a:rPr lang="pt-PT" altLang="pt-BR" sz="3200" dirty="0" err="1"/>
              <a:t>possue</a:t>
            </a:r>
            <a:r>
              <a:rPr lang="pt-PT" altLang="pt-BR" sz="3200" dirty="0"/>
              <a:t> 2 construtores distintos. </a:t>
            </a:r>
            <a:r>
              <a:rPr lang="pt-BR" altLang="pt-BR" sz="3200" dirty="0"/>
              <a:t>Crie a classe e depois, em uma classe Java principal, crie 2 objetos usando os construtores criados, também utilize os outros métodos.</a:t>
            </a:r>
            <a:endParaRPr lang="pt-PT" altLang="pt-BR" sz="3200" dirty="0"/>
          </a:p>
          <a:p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D446699-AB69-4796-A7C5-B7960E9DB804}"/>
              </a:ext>
            </a:extLst>
          </p:cNvPr>
          <p:cNvGraphicFramePr>
            <a:graphicFrameLocks noGrp="1"/>
          </p:cNvGraphicFramePr>
          <p:nvPr/>
        </p:nvGraphicFramePr>
        <p:xfrm>
          <a:off x="3407265" y="2888851"/>
          <a:ext cx="3440112" cy="3946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0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5877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/>
                        <a:t>Paciente</a:t>
                      </a:r>
                      <a:endParaRPr lang="pt-BR" sz="1900" dirty="0"/>
                    </a:p>
                  </a:txBody>
                  <a:tcPr marL="91447" marR="91447" marT="45699" marB="4569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277">
                <a:tc>
                  <a:txBody>
                    <a:bodyPr/>
                    <a:lstStyle/>
                    <a:p>
                      <a:r>
                        <a:rPr lang="en-US" sz="1900" dirty="0" err="1"/>
                        <a:t>nome</a:t>
                      </a:r>
                      <a:r>
                        <a:rPr lang="en-US" sz="1900" dirty="0"/>
                        <a:t>: string</a:t>
                      </a:r>
                    </a:p>
                    <a:p>
                      <a:r>
                        <a:rPr lang="en-US" sz="1900" dirty="0" err="1"/>
                        <a:t>rg</a:t>
                      </a:r>
                      <a:r>
                        <a:rPr lang="en-US" sz="1900" dirty="0"/>
                        <a:t>: string</a:t>
                      </a:r>
                    </a:p>
                    <a:p>
                      <a:r>
                        <a:rPr lang="en-US" sz="1900" dirty="0" err="1"/>
                        <a:t>endereco</a:t>
                      </a:r>
                      <a:r>
                        <a:rPr lang="en-US" sz="1900" dirty="0"/>
                        <a:t>: string </a:t>
                      </a:r>
                    </a:p>
                    <a:p>
                      <a:r>
                        <a:rPr lang="en-US" sz="1900" dirty="0" err="1"/>
                        <a:t>telefone</a:t>
                      </a:r>
                      <a:r>
                        <a:rPr lang="en-US" sz="1900" dirty="0"/>
                        <a:t>: string</a:t>
                      </a:r>
                    </a:p>
                    <a:p>
                      <a:r>
                        <a:rPr lang="en-US" sz="1900" dirty="0" err="1"/>
                        <a:t>ano</a:t>
                      </a:r>
                      <a:r>
                        <a:rPr lang="en-US" sz="1900" baseline="0" dirty="0" err="1"/>
                        <a:t>Nascimento</a:t>
                      </a:r>
                      <a:r>
                        <a:rPr lang="en-US" sz="1900" baseline="0" dirty="0"/>
                        <a:t>: </a:t>
                      </a:r>
                      <a:r>
                        <a:rPr lang="en-US" sz="1900" baseline="0" dirty="0" err="1"/>
                        <a:t>int</a:t>
                      </a:r>
                      <a:endParaRPr lang="en-US" sz="1900" baseline="0" dirty="0"/>
                    </a:p>
                    <a:p>
                      <a:r>
                        <a:rPr lang="en-US" sz="1900" baseline="0" dirty="0" err="1"/>
                        <a:t>profissao</a:t>
                      </a:r>
                      <a:r>
                        <a:rPr lang="en-US" sz="1900" baseline="0" dirty="0"/>
                        <a:t>: string</a:t>
                      </a:r>
                      <a:endParaRPr lang="pt-BR" sz="1900" dirty="0"/>
                    </a:p>
                  </a:txBody>
                  <a:tcPr marL="91447" marR="91447" marT="45699" marB="456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939">
                <a:tc>
                  <a:txBody>
                    <a:bodyPr/>
                    <a:lstStyle/>
                    <a:p>
                      <a:r>
                        <a:rPr lang="en-US" sz="1900" dirty="0" err="1"/>
                        <a:t>Paciente</a:t>
                      </a:r>
                      <a:r>
                        <a:rPr lang="en-US" sz="1900" dirty="0"/>
                        <a:t>()</a:t>
                      </a:r>
                    </a:p>
                    <a:p>
                      <a:r>
                        <a:rPr lang="en-US" sz="1900" dirty="0" err="1"/>
                        <a:t>Paciente</a:t>
                      </a:r>
                      <a:r>
                        <a:rPr lang="en-US" sz="1900" dirty="0"/>
                        <a:t>(</a:t>
                      </a:r>
                      <a:r>
                        <a:rPr lang="en-US" sz="1900" dirty="0" err="1"/>
                        <a:t>n:String</a:t>
                      </a:r>
                      <a:r>
                        <a:rPr lang="en-US" sz="1900" dirty="0"/>
                        <a:t>)</a:t>
                      </a:r>
                    </a:p>
                    <a:p>
                      <a:r>
                        <a:rPr lang="en-US" sz="1900" dirty="0" err="1"/>
                        <a:t>cadastraDados</a:t>
                      </a:r>
                      <a:r>
                        <a:rPr lang="en-US" sz="1900" dirty="0"/>
                        <a:t>():</a:t>
                      </a:r>
                      <a:r>
                        <a:rPr lang="en-US" sz="1900" baseline="0" dirty="0"/>
                        <a:t> void</a:t>
                      </a:r>
                    </a:p>
                    <a:p>
                      <a:r>
                        <a:rPr lang="en-US" sz="1900" baseline="0" dirty="0" err="1"/>
                        <a:t>imprimeDados</a:t>
                      </a:r>
                      <a:r>
                        <a:rPr lang="en-US" sz="1900" baseline="0" dirty="0"/>
                        <a:t>(): void</a:t>
                      </a:r>
                    </a:p>
                    <a:p>
                      <a:r>
                        <a:rPr lang="en-US" sz="1900" baseline="0" dirty="0" err="1"/>
                        <a:t>calculaIdade</a:t>
                      </a:r>
                      <a:r>
                        <a:rPr lang="en-US" sz="1900" baseline="0" dirty="0"/>
                        <a:t>(</a:t>
                      </a:r>
                      <a:r>
                        <a:rPr lang="en-US" sz="1900" baseline="0" dirty="0" err="1"/>
                        <a:t>anoatual</a:t>
                      </a:r>
                      <a:r>
                        <a:rPr lang="en-US" sz="1900" baseline="0" dirty="0"/>
                        <a:t>: </a:t>
                      </a:r>
                      <a:r>
                        <a:rPr lang="en-US" sz="1900" baseline="0" dirty="0" err="1"/>
                        <a:t>int</a:t>
                      </a:r>
                      <a:r>
                        <a:rPr lang="en-US" sz="1900" baseline="0" dirty="0"/>
                        <a:t>): </a:t>
                      </a:r>
                      <a:r>
                        <a:rPr lang="en-US" sz="1900" baseline="0" dirty="0" err="1"/>
                        <a:t>int</a:t>
                      </a:r>
                      <a:endParaRPr lang="pt-BR" sz="1900" dirty="0"/>
                    </a:p>
                  </a:txBody>
                  <a:tcPr marL="91447" marR="91447" marT="45699" marB="456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534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6"/>
          <p:cNvSpPr txBox="1">
            <a:spLocks noChangeArrowheads="1"/>
          </p:cNvSpPr>
          <p:nvPr/>
        </p:nvSpPr>
        <p:spPr bwMode="auto">
          <a:xfrm>
            <a:off x="808120" y="1484314"/>
            <a:ext cx="927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pt-BR" sz="1800" dirty="0"/>
              <a:t>De acordo com a classe Funcionário abaixo, crie um construtor sem parâmetros (vazio) que deverá atribuir ao cargo o valor “assistente” e um outro construtor que recebe parâmetros correspondentes aos atributos.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2279651" y="2565401"/>
          <a:ext cx="3621088" cy="2503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1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439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Funcionario</a:t>
                      </a:r>
                      <a:endParaRPr lang="pt-BR" sz="1600" dirty="0"/>
                    </a:p>
                  </a:txBody>
                  <a:tcPr marL="91432" marR="91432" marT="45671" marB="4567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61">
                <a:tc>
                  <a:txBody>
                    <a:bodyPr/>
                    <a:lstStyle/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pt-BR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pt-BR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cracha</a:t>
                      </a:r>
                      <a:r>
                        <a:rPr lang="pt-BR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pt-BR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pt-BR" altLang="pt-B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pt-BR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salario: </a:t>
                      </a:r>
                      <a:r>
                        <a:rPr lang="pt-BR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pt-BR" altLang="pt-B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pt-BR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cargo: </a:t>
                      </a:r>
                      <a:r>
                        <a:rPr lang="pt-BR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pt-BR" altLang="pt-B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45671" marB="4567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541">
                <a:tc>
                  <a:txBody>
                    <a:bodyPr/>
                    <a:lstStyle/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pt-BR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Funcionario</a:t>
                      </a:r>
                      <a:r>
                        <a:rPr lang="pt-BR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pt-BR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Funcionario</a:t>
                      </a:r>
                      <a:r>
                        <a:rPr lang="pt-BR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(c: </a:t>
                      </a:r>
                      <a:r>
                        <a:rPr lang="pt-BR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pt-BR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s: </a:t>
                      </a:r>
                      <a:r>
                        <a:rPr lang="pt-BR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pt-BR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pt-BR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</a:t>
                      </a:r>
                      <a:r>
                        <a:rPr lang="pt-BR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pt-BR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pt-BR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pt-BR" altLang="pt-BR" sz="16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//Métodos de acesso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en-US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calculaAumento</a:t>
                      </a:r>
                      <a:r>
                        <a:rPr lang="en-US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porcentagem</a:t>
                      </a:r>
                      <a:r>
                        <a:rPr lang="en-US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float)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  <a:defRPr/>
                      </a:pPr>
                      <a:r>
                        <a:rPr lang="en-US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calculaAumento</a:t>
                      </a:r>
                      <a:r>
                        <a:rPr lang="en-US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(tempo: </a:t>
                      </a:r>
                      <a:r>
                        <a:rPr lang="en-US" altLang="pt-B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pt-B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pt-BR" sz="1600" dirty="0"/>
                    </a:p>
                  </a:txBody>
                  <a:tcPr marL="91432" marR="91432" marT="45671" marB="4567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6959600" y="2852738"/>
            <a:ext cx="280828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pt-BR" altLang="pt-BR" sz="1400" dirty="0"/>
              <a:t>Este método aplica a porcentagem de aumento no salário.</a:t>
            </a:r>
          </a:p>
        </p:txBody>
      </p:sp>
      <p:cxnSp>
        <p:nvCxnSpPr>
          <p:cNvPr id="5" name="Conector de seta reta 4"/>
          <p:cNvCxnSpPr/>
          <p:nvPr/>
        </p:nvCxnSpPr>
        <p:spPr bwMode="auto">
          <a:xfrm flipH="1">
            <a:off x="5664200" y="3776663"/>
            <a:ext cx="1295400" cy="8763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159375" y="5202239"/>
            <a:ext cx="2808288" cy="7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pt-BR" altLang="pt-BR" sz="1400" dirty="0"/>
              <a:t>Este método soma R$150,00 no salário para cada ano trabalhado (recebido por parâmetro).</a:t>
            </a:r>
          </a:p>
        </p:txBody>
      </p:sp>
      <p:cxnSp>
        <p:nvCxnSpPr>
          <p:cNvPr id="16" name="Conector de seta reta 15"/>
          <p:cNvCxnSpPr>
            <a:stCxn id="15" idx="1"/>
          </p:cNvCxnSpPr>
          <p:nvPr/>
        </p:nvCxnSpPr>
        <p:spPr bwMode="auto">
          <a:xfrm flipH="1" flipV="1">
            <a:off x="3719515" y="5013327"/>
            <a:ext cx="1439860" cy="55824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79521F67-9978-44AA-92CC-665076C3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01A</a:t>
            </a:r>
            <a:endParaRPr lang="pt-BR" dirty="0"/>
          </a:p>
        </p:txBody>
      </p:sp>
      <p:sp>
        <p:nvSpPr>
          <p:cNvPr id="7" name="Espaço Reservado para Número de Slide 3">
            <a:extLst>
              <a:ext uri="{FF2B5EF4-FFF2-40B4-BE49-F238E27FC236}">
                <a16:creationId xmlns:a16="http://schemas.microsoft.com/office/drawing/2014/main" id="{C62D01C9-FBD0-AFA9-5B77-36184DB59C1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261781"/>
      </p:ext>
    </p:extLst>
  </p:cSld>
  <p:clrMapOvr>
    <a:masterClrMapping/>
  </p:clrMapOvr>
  <p:transition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5"/>
          <p:cNvSpPr txBox="1">
            <a:spLocks noChangeArrowheads="1"/>
          </p:cNvSpPr>
          <p:nvPr/>
        </p:nvSpPr>
        <p:spPr bwMode="auto">
          <a:xfrm>
            <a:off x="801771" y="1341439"/>
            <a:ext cx="1062822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Considere o diagrama UML abaixo e altere a classe para acrescentar os modificadores de acesso e os demais métodos necessários.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6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/>
              <a:t>Em uma classe Java principal (com método </a:t>
            </a:r>
            <a:r>
              <a:rPr lang="pt-BR" altLang="pt-BR" sz="1600" dirty="0" err="1"/>
              <a:t>main</a:t>
            </a:r>
            <a:r>
              <a:rPr lang="pt-BR" altLang="pt-BR" sz="1600" dirty="0"/>
              <a:t>) crie 2 objetos, cada um deve ser instanciado por um construtor diferente. Para o objeto que utiliza o construtor com parâmetros, defina os valores dos atributos. Para o objeto que utiliza o construtor padrão, após a instanciação do mesmo, solicite ao usuário os valores da base e da altura e altere os valores dos atributos utilizando os métodos de acesso. Para ambos, imprima os dados e sua área.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3575051" y="3500439"/>
          <a:ext cx="3721100" cy="31226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76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/>
                        <a:t>Triangulo</a:t>
                      </a:r>
                      <a:endParaRPr lang="en-US" sz="1600" b="0" dirty="0"/>
                    </a:p>
                  </a:txBody>
                  <a:tcPr marL="91449" marR="91449" marT="45705" marB="4570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483">
                <a:tc>
                  <a:txBody>
                    <a:bodyPr/>
                    <a:lstStyle/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pt-B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base: </a:t>
                      </a:r>
                      <a:r>
                        <a:rPr lang="pt-BR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</a:t>
                      </a:r>
                      <a:endParaRPr lang="pt-BR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lang="pt-B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altura: </a:t>
                      </a:r>
                      <a:r>
                        <a:rPr lang="pt-BR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double</a:t>
                      </a:r>
                      <a:endParaRPr lang="pt-BR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9" marR="91449" marT="45705" marB="4570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2363">
                <a:tc>
                  <a:txBody>
                    <a:bodyPr/>
                    <a:lstStyle/>
                    <a:p>
                      <a:r>
                        <a:rPr lang="en-US" sz="1600" dirty="0" err="1"/>
                        <a:t>Triangulo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Triangulo</a:t>
                      </a:r>
                      <a:r>
                        <a:rPr lang="en-US" sz="1600" dirty="0"/>
                        <a:t>(base: double, </a:t>
                      </a:r>
                      <a:r>
                        <a:rPr lang="en-US" sz="1600" dirty="0" err="1"/>
                        <a:t>altura</a:t>
                      </a:r>
                      <a:r>
                        <a:rPr lang="en-US" sz="1600" dirty="0"/>
                        <a:t>: double)</a:t>
                      </a:r>
                    </a:p>
                    <a:p>
                      <a:r>
                        <a:rPr lang="en-US" sz="1600" dirty="0" err="1"/>
                        <a:t>getBase</a:t>
                      </a:r>
                      <a:r>
                        <a:rPr lang="en-US" sz="1600" dirty="0"/>
                        <a:t>(): double</a:t>
                      </a:r>
                    </a:p>
                    <a:p>
                      <a:r>
                        <a:rPr lang="en-US" sz="1600" dirty="0" err="1"/>
                        <a:t>setBase</a:t>
                      </a:r>
                      <a:r>
                        <a:rPr lang="en-US" sz="1600" dirty="0"/>
                        <a:t>(base: double): void</a:t>
                      </a:r>
                    </a:p>
                    <a:p>
                      <a:r>
                        <a:rPr lang="en-US" sz="1600" dirty="0" err="1"/>
                        <a:t>getAltura</a:t>
                      </a:r>
                      <a:r>
                        <a:rPr lang="en-US" sz="1600" dirty="0"/>
                        <a:t>(): double</a:t>
                      </a:r>
                    </a:p>
                    <a:p>
                      <a:r>
                        <a:rPr lang="en-US" sz="1600" dirty="0" err="1"/>
                        <a:t>setAltura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altura</a:t>
                      </a:r>
                      <a:r>
                        <a:rPr lang="en-US" sz="1600" dirty="0"/>
                        <a:t>: double): void</a:t>
                      </a:r>
                    </a:p>
                    <a:p>
                      <a:r>
                        <a:rPr lang="en-US" sz="1600" dirty="0" err="1"/>
                        <a:t>calculaArea</a:t>
                      </a:r>
                      <a:r>
                        <a:rPr lang="en-US" sz="1600" dirty="0"/>
                        <a:t>(): double</a:t>
                      </a:r>
                    </a:p>
                    <a:p>
                      <a:r>
                        <a:rPr lang="en-US" sz="1600" dirty="0" err="1"/>
                        <a:t>imprimeDados</a:t>
                      </a:r>
                      <a:r>
                        <a:rPr lang="en-US" sz="1600" dirty="0"/>
                        <a:t>(): void</a:t>
                      </a:r>
                    </a:p>
                  </a:txBody>
                  <a:tcPr marL="91449" marR="91449" marT="45705" marB="4570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o Explicativo 1 1"/>
          <p:cNvSpPr/>
          <p:nvPr/>
        </p:nvSpPr>
        <p:spPr bwMode="auto">
          <a:xfrm>
            <a:off x="8188326" y="5876925"/>
            <a:ext cx="2089151" cy="431800"/>
          </a:xfrm>
          <a:prstGeom prst="borderCallout1">
            <a:avLst>
              <a:gd name="adj1" fmla="val 70588"/>
              <a:gd name="adj2" fmla="val -2384"/>
              <a:gd name="adj3" fmla="val 69830"/>
              <a:gd name="adj4" fmla="val -120623"/>
            </a:avLst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 eaLnBrk="1" hangingPunct="1">
              <a:defRPr/>
            </a:pPr>
            <a:r>
              <a:rPr lang="pt-BR" sz="1600" dirty="0" err="1"/>
              <a:t>area</a:t>
            </a:r>
            <a:r>
              <a:rPr lang="pt-BR" sz="1600" dirty="0"/>
              <a:t> = base*altura/2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82FBB3-BEE1-42E9-9A81-7B3BCF37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2</a:t>
            </a:r>
            <a:endParaRPr lang="pt-BR" dirty="0"/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65470B5D-CE93-86E1-518D-92E96CEE365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459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CaixaDeTexto 4"/>
          <p:cNvSpPr txBox="1">
            <a:spLocks noChangeArrowheads="1"/>
          </p:cNvSpPr>
          <p:nvPr/>
        </p:nvSpPr>
        <p:spPr bwMode="auto">
          <a:xfrm>
            <a:off x="6427304" y="2646659"/>
            <a:ext cx="3932561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AutoNum type="alphaLcParenR"/>
            </a:pPr>
            <a:r>
              <a:rPr lang="pt-BR" altLang="pt-BR" sz="1600" dirty="0">
                <a:latin typeface="+mn-lt"/>
              </a:rPr>
              <a:t>Crie os  sets e </a:t>
            </a:r>
            <a:r>
              <a:rPr lang="pt-BR" altLang="pt-BR" sz="1600" dirty="0" err="1">
                <a:latin typeface="+mn-lt"/>
              </a:rPr>
              <a:t>gets</a:t>
            </a:r>
            <a:r>
              <a:rPr lang="pt-BR" altLang="pt-BR" sz="1600" dirty="0">
                <a:latin typeface="+mn-lt"/>
              </a:rPr>
              <a:t> para cada um dos atributos;</a:t>
            </a:r>
          </a:p>
          <a:p>
            <a:pPr eaLnBrk="1" hangingPunct="1">
              <a:spcBef>
                <a:spcPct val="0"/>
              </a:spcBef>
              <a:buClrTx/>
              <a:buFontTx/>
              <a:buAutoNum type="alphaLcParenR"/>
            </a:pPr>
            <a:r>
              <a:rPr lang="pt-BR" altLang="pt-BR" sz="1600" dirty="0">
                <a:latin typeface="+mn-lt"/>
              </a:rPr>
              <a:t>Crie um método </a:t>
            </a:r>
            <a:r>
              <a:rPr lang="pt-BR" altLang="pt-BR" sz="1600" dirty="0" err="1">
                <a:latin typeface="+mn-lt"/>
              </a:rPr>
              <a:t>imprimirDados</a:t>
            </a:r>
            <a:r>
              <a:rPr lang="pt-BR" altLang="pt-BR" sz="1600" dirty="0">
                <a:latin typeface="+mn-lt"/>
              </a:rPr>
              <a:t> que imprime o estado do objeto inclusive sua categoria;</a:t>
            </a:r>
          </a:p>
          <a:p>
            <a:pPr eaLnBrk="1" hangingPunct="1">
              <a:spcBef>
                <a:spcPct val="0"/>
              </a:spcBef>
              <a:buClrTx/>
              <a:buFontTx/>
              <a:buAutoNum type="alphaLcParenR"/>
            </a:pPr>
            <a:r>
              <a:rPr lang="pt-BR" altLang="pt-BR" sz="1600" dirty="0">
                <a:latin typeface="+mn-lt"/>
              </a:rPr>
              <a:t>O método </a:t>
            </a:r>
            <a:r>
              <a:rPr lang="pt-BR" altLang="pt-BR" sz="1600" dirty="0" err="1">
                <a:latin typeface="+mn-lt"/>
              </a:rPr>
              <a:t>verificarCategoria</a:t>
            </a:r>
            <a:r>
              <a:rPr lang="pt-BR" altLang="pt-BR" sz="1600" dirty="0">
                <a:latin typeface="+mn-lt"/>
              </a:rPr>
              <a:t> que deverá retornar qual a categoria do atleta baseado na tabela abaixo:</a:t>
            </a: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340651"/>
              </p:ext>
            </p:extLst>
          </p:nvPr>
        </p:nvGraphicFramePr>
        <p:xfrm>
          <a:off x="7194890" y="4791000"/>
          <a:ext cx="2397388" cy="19204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08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989">
                <a:tc>
                  <a:txBody>
                    <a:bodyPr/>
                    <a:lstStyle/>
                    <a:p>
                      <a:r>
                        <a:rPr lang="pt-BR" sz="1500" dirty="0"/>
                        <a:t>Categoria</a:t>
                      </a:r>
                    </a:p>
                  </a:txBody>
                  <a:tcPr marL="91415" marR="91415" marT="45735" marB="45735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Idade</a:t>
                      </a:r>
                    </a:p>
                  </a:txBody>
                  <a:tcPr marL="91415" marR="91415"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89">
                <a:tc>
                  <a:txBody>
                    <a:bodyPr/>
                    <a:lstStyle/>
                    <a:p>
                      <a:r>
                        <a:rPr lang="pt-BR" sz="1500" dirty="0"/>
                        <a:t>Infantil</a:t>
                      </a:r>
                    </a:p>
                  </a:txBody>
                  <a:tcPr marL="91415" marR="91415" marT="45735" marB="45735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5 a 7</a:t>
                      </a:r>
                    </a:p>
                  </a:txBody>
                  <a:tcPr marL="91415" marR="91415"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89">
                <a:tc>
                  <a:txBody>
                    <a:bodyPr/>
                    <a:lstStyle/>
                    <a:p>
                      <a:r>
                        <a:rPr lang="pt-BR" sz="1500" dirty="0"/>
                        <a:t>Juvenil</a:t>
                      </a:r>
                    </a:p>
                  </a:txBody>
                  <a:tcPr marL="91415" marR="91415" marT="45735" marB="45735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8 a 10</a:t>
                      </a:r>
                    </a:p>
                  </a:txBody>
                  <a:tcPr marL="91415" marR="91415"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89">
                <a:tc>
                  <a:txBody>
                    <a:bodyPr/>
                    <a:lstStyle/>
                    <a:p>
                      <a:r>
                        <a:rPr lang="pt-BR" sz="1500" dirty="0"/>
                        <a:t>Adolescente</a:t>
                      </a:r>
                    </a:p>
                  </a:txBody>
                  <a:tcPr marL="91415" marR="91415" marT="45735" marB="45735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11 a 15</a:t>
                      </a:r>
                    </a:p>
                  </a:txBody>
                  <a:tcPr marL="91415" marR="91415" marT="45735" marB="457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89">
                <a:tc>
                  <a:txBody>
                    <a:bodyPr/>
                    <a:lstStyle/>
                    <a:p>
                      <a:r>
                        <a:rPr lang="pt-BR" sz="1500" dirty="0"/>
                        <a:t>Adulto</a:t>
                      </a:r>
                    </a:p>
                  </a:txBody>
                  <a:tcPr marL="91415" marR="91415" marT="45735" marB="45735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16 a 30</a:t>
                      </a:r>
                    </a:p>
                  </a:txBody>
                  <a:tcPr marL="91415" marR="91415" marT="45735" marB="457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989">
                <a:tc>
                  <a:txBody>
                    <a:bodyPr/>
                    <a:lstStyle/>
                    <a:p>
                      <a:r>
                        <a:rPr lang="pt-BR" sz="1500" dirty="0"/>
                        <a:t>Sênior</a:t>
                      </a:r>
                    </a:p>
                  </a:txBody>
                  <a:tcPr marL="91415" marR="91415" marT="45735" marB="45735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Acima</a:t>
                      </a:r>
                      <a:r>
                        <a:rPr lang="pt-BR" sz="1500" baseline="0" dirty="0"/>
                        <a:t> de 30</a:t>
                      </a:r>
                      <a:endParaRPr lang="pt-BR" sz="1500" dirty="0"/>
                    </a:p>
                  </a:txBody>
                  <a:tcPr marL="91415" marR="91415" marT="45735" marB="457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3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2667" dirty="0"/>
              <a:t>Crie uma classe de nome Torneio conforme diagrama e criar classe com </a:t>
            </a:r>
            <a:r>
              <a:rPr lang="pt-BR" sz="2667" dirty="0" err="1"/>
              <a:t>void</a:t>
            </a:r>
            <a:r>
              <a:rPr lang="pt-BR" sz="2667" dirty="0"/>
              <a:t> </a:t>
            </a:r>
            <a:r>
              <a:rPr lang="pt-BR" sz="2667" dirty="0" err="1"/>
              <a:t>main</a:t>
            </a:r>
            <a:r>
              <a:rPr lang="pt-BR" sz="2667" dirty="0"/>
              <a:t> para instanciar objetos:</a:t>
            </a:r>
          </a:p>
          <a:p>
            <a:endParaRPr lang="pt-BR" dirty="0"/>
          </a:p>
        </p:txBody>
      </p:sp>
      <p:graphicFrame>
        <p:nvGraphicFramePr>
          <p:cNvPr id="12" name="Group 3"/>
          <p:cNvGraphicFramePr>
            <a:graphicFrameLocks/>
          </p:cNvGraphicFramePr>
          <p:nvPr/>
        </p:nvGraphicFramePr>
        <p:xfrm>
          <a:off x="1434333" y="3344878"/>
          <a:ext cx="3197419" cy="3185025"/>
        </p:xfrm>
        <a:graphic>
          <a:graphicData uri="http://schemas.openxmlformats.org/drawingml/2006/table">
            <a:tbl>
              <a:tblPr/>
              <a:tblGrid>
                <a:gridCol w="3197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Torneio</a:t>
                      </a: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1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 nome: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 idade: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99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Torneio(nome: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, idade: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)</a:t>
                      </a:r>
                    </a:p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32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getNome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():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32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getIdade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 ():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32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setNome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(n: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):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void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469900" marR="0" lvl="0" indent="-469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32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setIdade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(i: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):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void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verificaCategoria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():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imprimeDados</a:t>
                      </a: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():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void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870C0D-888D-5318-8F0B-A4B8E79FCA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590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CaixaDeTexto 4"/>
          <p:cNvSpPr txBox="1">
            <a:spLocks noChangeArrowheads="1"/>
          </p:cNvSpPr>
          <p:nvPr/>
        </p:nvSpPr>
        <p:spPr bwMode="auto">
          <a:xfrm>
            <a:off x="4837043" y="2526973"/>
            <a:ext cx="5446644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indent="0">
              <a:spcBef>
                <a:spcPct val="0"/>
              </a:spcBef>
              <a:buClrTx/>
              <a:buNone/>
            </a:pPr>
            <a:r>
              <a:rPr lang="pt-BR" altLang="pt-BR" sz="1600" dirty="0">
                <a:latin typeface="+mn-lt"/>
              </a:rPr>
              <a:t>a) Crie os  sets e </a:t>
            </a:r>
            <a:r>
              <a:rPr lang="pt-BR" altLang="pt-BR" sz="1600" dirty="0" err="1">
                <a:latin typeface="+mn-lt"/>
              </a:rPr>
              <a:t>gets</a:t>
            </a:r>
            <a:r>
              <a:rPr lang="pt-BR" altLang="pt-BR" sz="1600" dirty="0">
                <a:latin typeface="+mn-lt"/>
              </a:rPr>
              <a:t> para cada um dos atributos;</a:t>
            </a:r>
          </a:p>
          <a:p>
            <a:pPr marL="0" indent="0">
              <a:spcBef>
                <a:spcPct val="0"/>
              </a:spcBef>
              <a:buClrTx/>
              <a:buNone/>
            </a:pPr>
            <a:r>
              <a:rPr lang="pt-BR" altLang="pt-BR" sz="1600" dirty="0">
                <a:latin typeface="+mn-lt"/>
              </a:rPr>
              <a:t>b) Crie um método </a:t>
            </a:r>
            <a:r>
              <a:rPr lang="pt-BR" altLang="pt-BR" sz="1600" dirty="0" err="1">
                <a:latin typeface="+mn-lt"/>
              </a:rPr>
              <a:t>imprimirDados</a:t>
            </a:r>
            <a:r>
              <a:rPr lang="pt-BR" altLang="pt-BR" sz="1600" dirty="0">
                <a:latin typeface="+mn-lt"/>
              </a:rPr>
              <a:t> que imprime o estado do objeto;</a:t>
            </a:r>
          </a:p>
          <a:p>
            <a:pPr marL="0" indent="0">
              <a:spcBef>
                <a:spcPct val="0"/>
              </a:spcBef>
              <a:buClrTx/>
              <a:buNone/>
            </a:pPr>
            <a:r>
              <a:rPr lang="pt-BR" altLang="pt-BR" sz="1600" dirty="0">
                <a:latin typeface="+mn-lt"/>
              </a:rPr>
              <a:t>c) O método </a:t>
            </a:r>
            <a:r>
              <a:rPr lang="pt-BR" altLang="pt-BR" sz="1600" dirty="0" err="1">
                <a:latin typeface="+mn-lt"/>
              </a:rPr>
              <a:t>calcularComissao</a:t>
            </a:r>
            <a:r>
              <a:rPr lang="pt-BR" altLang="pt-BR" sz="1600" dirty="0">
                <a:latin typeface="+mn-lt"/>
              </a:rPr>
              <a:t> deverá retornar o valor da comissão, conforme as regras a seguir:</a:t>
            </a:r>
          </a:p>
          <a:p>
            <a:pPr marL="0" indent="0">
              <a:spcBef>
                <a:spcPct val="0"/>
              </a:spcBef>
              <a:buClrTx/>
              <a:buNone/>
            </a:pPr>
            <a:r>
              <a:rPr lang="pt-BR" altLang="pt-BR" sz="1600" dirty="0">
                <a:latin typeface="+mn-lt"/>
              </a:rPr>
              <a:t>    i) venda igual ou acima de 1.000 e menor que 2.000 bônus de 10% sobre o valor das vendas.</a:t>
            </a:r>
          </a:p>
          <a:p>
            <a:pPr marL="0" indent="0">
              <a:spcBef>
                <a:spcPct val="0"/>
              </a:spcBef>
              <a:buClrTx/>
              <a:buNone/>
            </a:pPr>
            <a:r>
              <a:rPr lang="pt-BR" altLang="pt-BR" sz="1600" dirty="0">
                <a:latin typeface="+mn-lt"/>
              </a:rPr>
              <a:t>    </a:t>
            </a:r>
            <a:r>
              <a:rPr lang="pt-BR" altLang="pt-BR" sz="1600" dirty="0" err="1">
                <a:latin typeface="+mn-lt"/>
              </a:rPr>
              <a:t>ii</a:t>
            </a:r>
            <a:r>
              <a:rPr lang="pt-BR" altLang="pt-BR" sz="1600" dirty="0">
                <a:latin typeface="+mn-lt"/>
              </a:rPr>
              <a:t>) venda maior ou igual a 2.000 bônus de 15% sobre o valor das vendas.</a:t>
            </a:r>
          </a:p>
          <a:p>
            <a:pPr marL="0" indent="0">
              <a:spcBef>
                <a:spcPct val="0"/>
              </a:spcBef>
              <a:buClrTx/>
              <a:buNone/>
            </a:pPr>
            <a:r>
              <a:rPr lang="pt-BR" altLang="pt-BR" sz="1600" dirty="0"/>
              <a:t>d) O método </a:t>
            </a:r>
            <a:r>
              <a:rPr lang="pt-BR" altLang="pt-BR" sz="1600" dirty="0" err="1"/>
              <a:t>descontoFalta</a:t>
            </a:r>
            <a:r>
              <a:rPr lang="pt-BR" altLang="pt-BR" sz="1600" dirty="0"/>
              <a:t> deverá calcular o desconto das faltas conforme o critério: 	desconto=(salario/30)*falta</a:t>
            </a:r>
          </a:p>
          <a:p>
            <a:pPr marL="0" indent="0">
              <a:spcBef>
                <a:spcPct val="0"/>
              </a:spcBef>
              <a:buClrTx/>
              <a:buNone/>
            </a:pPr>
            <a:r>
              <a:rPr lang="pt-BR" altLang="pt-BR" sz="1600" dirty="0">
                <a:latin typeface="+mn-lt"/>
              </a:rPr>
              <a:t>e) </a:t>
            </a:r>
            <a:r>
              <a:rPr lang="pt-BR" altLang="pt-BR" sz="1600" dirty="0"/>
              <a:t>O método </a:t>
            </a:r>
            <a:r>
              <a:rPr lang="pt-BR" altLang="pt-BR" sz="1600" dirty="0" err="1"/>
              <a:t>calcularSalario</a:t>
            </a:r>
            <a:r>
              <a:rPr lang="pt-BR" altLang="pt-BR" sz="1600" dirty="0"/>
              <a:t> deverá atender ao critério: </a:t>
            </a:r>
          </a:p>
          <a:p>
            <a:pPr marL="0" indent="0" algn="ctr">
              <a:spcBef>
                <a:spcPct val="0"/>
              </a:spcBef>
              <a:buClrTx/>
              <a:buNone/>
            </a:pPr>
            <a:r>
              <a:rPr lang="pt-BR" altLang="pt-BR" sz="1600" dirty="0"/>
              <a:t>salario=(</a:t>
            </a:r>
            <a:r>
              <a:rPr lang="pt-BR" altLang="pt-BR" sz="1600" dirty="0" err="1"/>
              <a:t>salario+comissao-descontoFalta</a:t>
            </a:r>
            <a:r>
              <a:rPr lang="pt-BR" altLang="pt-BR" sz="1600" dirty="0"/>
              <a:t>)</a:t>
            </a:r>
          </a:p>
          <a:p>
            <a:pPr marL="0" indent="0">
              <a:spcBef>
                <a:spcPct val="0"/>
              </a:spcBef>
              <a:buClrTx/>
              <a:buNone/>
            </a:pPr>
            <a:endParaRPr lang="pt-BR" altLang="pt-BR" sz="16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>
          <a:xfrm>
            <a:off x="609535" y="1304009"/>
            <a:ext cx="10820465" cy="4960048"/>
          </a:xfrm>
        </p:spPr>
        <p:txBody>
          <a:bodyPr/>
          <a:lstStyle/>
          <a:p>
            <a:r>
              <a:rPr lang="pt-BR" sz="2667" dirty="0"/>
              <a:t>Crie uma classe de nome Vendedor conforme diagrama e criar classe com </a:t>
            </a:r>
            <a:r>
              <a:rPr lang="pt-BR" sz="2667" dirty="0" err="1"/>
              <a:t>void</a:t>
            </a:r>
            <a:r>
              <a:rPr lang="pt-BR" sz="2667" dirty="0"/>
              <a:t> </a:t>
            </a:r>
            <a:r>
              <a:rPr lang="pt-BR" sz="2667" dirty="0" err="1"/>
              <a:t>main</a:t>
            </a:r>
            <a:r>
              <a:rPr lang="pt-BR" sz="2667" dirty="0"/>
              <a:t> para instanciar objetos:</a:t>
            </a:r>
          </a:p>
          <a:p>
            <a:endParaRPr lang="pt-BR" dirty="0"/>
          </a:p>
        </p:txBody>
      </p:sp>
      <p:graphicFrame>
        <p:nvGraphicFramePr>
          <p:cNvPr id="12" name="Group 3"/>
          <p:cNvGraphicFramePr>
            <a:graphicFrameLocks/>
          </p:cNvGraphicFramePr>
          <p:nvPr/>
        </p:nvGraphicFramePr>
        <p:xfrm>
          <a:off x="1120418" y="2297753"/>
          <a:ext cx="3295655" cy="4389006"/>
        </p:xfrm>
        <a:graphic>
          <a:graphicData uri="http://schemas.openxmlformats.org/drawingml/2006/table">
            <a:tbl>
              <a:tblPr/>
              <a:tblGrid>
                <a:gridCol w="3295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lang="pt-BR" altLang="pt-BR" sz="1500" dirty="0"/>
                        <a:t>Vendedor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54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 vendas: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float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 salario: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float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 nome: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- falta: </a:t>
                      </a:r>
                      <a:r>
                        <a:rPr kumimoji="0" lang="pt-BR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int</a:t>
                      </a:r>
                      <a:endParaRPr kumimoji="0" lang="pt-B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7163">
                <a:tc>
                  <a:txBody>
                    <a:bodyPr/>
                    <a:lstStyle/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en-US" altLang="pt-BR" sz="1500" dirty="0" err="1"/>
                        <a:t>Vendedor</a:t>
                      </a:r>
                      <a:r>
                        <a:rPr lang="en-US" altLang="pt-BR" sz="1500" dirty="0"/>
                        <a:t> (</a:t>
                      </a:r>
                      <a:r>
                        <a:rPr lang="en-US" altLang="pt-BR" sz="1500" dirty="0" err="1"/>
                        <a:t>v:float</a:t>
                      </a:r>
                      <a:r>
                        <a:rPr lang="en-US" altLang="pt-BR" sz="1500" dirty="0"/>
                        <a:t>, s:float,n:String, f: </a:t>
                      </a:r>
                      <a:r>
                        <a:rPr lang="en-US" altLang="pt-BR" sz="1500" dirty="0" err="1"/>
                        <a:t>int</a:t>
                      </a:r>
                      <a:r>
                        <a:rPr lang="en-US" altLang="pt-BR" sz="1500" dirty="0"/>
                        <a:t>)</a:t>
                      </a:r>
                      <a:endParaRPr lang="pt-BR" altLang="pt-BR" sz="1500" dirty="0"/>
                    </a:p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pt-BR" altLang="pt-BR" sz="1500" dirty="0" err="1"/>
                        <a:t>setVendas</a:t>
                      </a:r>
                      <a:r>
                        <a:rPr lang="pt-BR" altLang="pt-BR" sz="1500" dirty="0"/>
                        <a:t>(v: </a:t>
                      </a:r>
                      <a:r>
                        <a:rPr lang="pt-BR" altLang="pt-BR" sz="1500" dirty="0" err="1"/>
                        <a:t>float</a:t>
                      </a:r>
                      <a:r>
                        <a:rPr lang="pt-BR" altLang="pt-BR" sz="1500" dirty="0"/>
                        <a:t>): </a:t>
                      </a:r>
                      <a:r>
                        <a:rPr lang="pt-BR" altLang="pt-BR" sz="1500" dirty="0" err="1"/>
                        <a:t>void</a:t>
                      </a:r>
                      <a:endParaRPr lang="pt-BR" altLang="pt-BR" sz="1500" dirty="0"/>
                    </a:p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pt-BR" altLang="pt-BR" sz="1500" dirty="0" err="1"/>
                        <a:t>getVendas</a:t>
                      </a:r>
                      <a:r>
                        <a:rPr lang="pt-BR" altLang="pt-BR" sz="1500" dirty="0"/>
                        <a:t>( ): </a:t>
                      </a:r>
                      <a:r>
                        <a:rPr lang="pt-BR" altLang="pt-BR" sz="1500" dirty="0" err="1"/>
                        <a:t>float</a:t>
                      </a:r>
                      <a:endParaRPr lang="pt-BR" altLang="pt-BR" sz="1500" dirty="0"/>
                    </a:p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pt-BR" altLang="pt-BR" sz="1500" dirty="0" err="1"/>
                        <a:t>setSalario</a:t>
                      </a:r>
                      <a:r>
                        <a:rPr lang="pt-BR" altLang="pt-BR" sz="1500" dirty="0"/>
                        <a:t>(s: </a:t>
                      </a:r>
                      <a:r>
                        <a:rPr lang="pt-BR" altLang="pt-BR" sz="1500" dirty="0" err="1"/>
                        <a:t>float</a:t>
                      </a:r>
                      <a:r>
                        <a:rPr lang="pt-BR" altLang="pt-BR" sz="1500" dirty="0"/>
                        <a:t>): </a:t>
                      </a:r>
                      <a:r>
                        <a:rPr lang="pt-BR" altLang="pt-BR" sz="1500" dirty="0" err="1"/>
                        <a:t>void</a:t>
                      </a:r>
                      <a:endParaRPr lang="pt-BR" altLang="pt-BR" sz="1500" dirty="0"/>
                    </a:p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pt-BR" altLang="pt-BR" sz="1500" dirty="0" err="1"/>
                        <a:t>getSalario</a:t>
                      </a:r>
                      <a:r>
                        <a:rPr lang="pt-BR" altLang="pt-BR" sz="1500" dirty="0"/>
                        <a:t>(): </a:t>
                      </a:r>
                      <a:r>
                        <a:rPr lang="pt-BR" altLang="pt-BR" sz="1500" dirty="0" err="1"/>
                        <a:t>float</a:t>
                      </a:r>
                      <a:endParaRPr lang="pt-BR" altLang="pt-BR" sz="1500" dirty="0"/>
                    </a:p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pt-BR" altLang="pt-BR" sz="1500" dirty="0" err="1"/>
                        <a:t>setNome</a:t>
                      </a:r>
                      <a:r>
                        <a:rPr lang="pt-BR" altLang="pt-BR" sz="1500" dirty="0"/>
                        <a:t>(n: </a:t>
                      </a:r>
                      <a:r>
                        <a:rPr lang="pt-BR" altLang="pt-BR" sz="1500" dirty="0" err="1"/>
                        <a:t>string</a:t>
                      </a:r>
                      <a:r>
                        <a:rPr lang="pt-BR" altLang="pt-BR" sz="1500" dirty="0"/>
                        <a:t>): </a:t>
                      </a:r>
                      <a:r>
                        <a:rPr lang="pt-BR" altLang="pt-BR" sz="1500" dirty="0" err="1"/>
                        <a:t>void</a:t>
                      </a:r>
                      <a:endParaRPr lang="pt-BR" altLang="pt-BR" sz="1500" dirty="0"/>
                    </a:p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pt-BR" altLang="pt-BR" sz="1500" dirty="0" err="1"/>
                        <a:t>getNome</a:t>
                      </a:r>
                      <a:r>
                        <a:rPr lang="pt-BR" altLang="pt-BR" sz="1500" dirty="0"/>
                        <a:t>() : </a:t>
                      </a:r>
                      <a:r>
                        <a:rPr lang="pt-BR" altLang="pt-BR" sz="1500" dirty="0" err="1"/>
                        <a:t>string</a:t>
                      </a:r>
                      <a:endParaRPr lang="pt-BR" altLang="pt-BR" sz="1500" dirty="0"/>
                    </a:p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pt-BR" altLang="pt-BR" sz="1500" dirty="0" err="1"/>
                        <a:t>setFalta</a:t>
                      </a:r>
                      <a:r>
                        <a:rPr lang="pt-BR" altLang="pt-BR" sz="1500" dirty="0"/>
                        <a:t>(f:</a:t>
                      </a:r>
                      <a:r>
                        <a:rPr lang="pt-BR" altLang="pt-BR" sz="1500" baseline="0" dirty="0"/>
                        <a:t> </a:t>
                      </a:r>
                      <a:r>
                        <a:rPr lang="pt-BR" altLang="pt-BR" sz="1500" baseline="0" dirty="0" err="1"/>
                        <a:t>int</a:t>
                      </a:r>
                      <a:r>
                        <a:rPr lang="pt-BR" altLang="pt-BR" sz="1500" dirty="0"/>
                        <a:t>): </a:t>
                      </a:r>
                      <a:r>
                        <a:rPr lang="pt-BR" altLang="pt-BR" sz="1500" dirty="0" err="1"/>
                        <a:t>void</a:t>
                      </a:r>
                      <a:endParaRPr lang="pt-BR" altLang="pt-BR" sz="1500" dirty="0"/>
                    </a:p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pt-BR" altLang="pt-BR" sz="1500" dirty="0" err="1"/>
                        <a:t>getFalta</a:t>
                      </a:r>
                      <a:r>
                        <a:rPr lang="pt-BR" altLang="pt-BR" sz="1500" dirty="0"/>
                        <a:t>( ): </a:t>
                      </a:r>
                      <a:r>
                        <a:rPr lang="pt-BR" altLang="pt-BR" sz="1500" dirty="0" err="1"/>
                        <a:t>int</a:t>
                      </a:r>
                      <a:endParaRPr lang="pt-BR" altLang="pt-BR" sz="1500" dirty="0"/>
                    </a:p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pt-BR" altLang="pt-BR" sz="1500" dirty="0" err="1"/>
                        <a:t>imprimirDados</a:t>
                      </a:r>
                      <a:r>
                        <a:rPr lang="pt-BR" altLang="pt-BR" sz="1500" dirty="0"/>
                        <a:t>(): </a:t>
                      </a:r>
                      <a:r>
                        <a:rPr lang="pt-BR" altLang="pt-BR" sz="1500" dirty="0" err="1"/>
                        <a:t>void</a:t>
                      </a:r>
                      <a:endParaRPr lang="pt-BR" altLang="pt-BR" sz="1500" dirty="0"/>
                    </a:p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pt-BR" altLang="pt-BR" sz="1500" dirty="0" err="1"/>
                        <a:t>calcularSalario</a:t>
                      </a:r>
                      <a:r>
                        <a:rPr lang="pt-BR" altLang="pt-BR" sz="1500" dirty="0"/>
                        <a:t>(): </a:t>
                      </a:r>
                      <a:r>
                        <a:rPr lang="pt-BR" altLang="pt-BR" sz="1500" dirty="0" err="1"/>
                        <a:t>void</a:t>
                      </a:r>
                      <a:endParaRPr lang="pt-BR" altLang="pt-BR" sz="1500" dirty="0"/>
                    </a:p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lang="pt-BR" altLang="pt-BR" sz="1500" dirty="0" err="1"/>
                        <a:t>calcularComissao</a:t>
                      </a:r>
                      <a:r>
                        <a:rPr lang="pt-BR" altLang="pt-BR" sz="1500" dirty="0"/>
                        <a:t>(): </a:t>
                      </a:r>
                      <a:r>
                        <a:rPr lang="pt-BR" altLang="pt-BR" sz="1500" dirty="0" err="1"/>
                        <a:t>float</a:t>
                      </a:r>
                      <a:endParaRPr lang="pt-BR" altLang="pt-BR" sz="15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pt-BR" sz="1500" dirty="0" err="1"/>
                        <a:t>descontoFalta</a:t>
                      </a:r>
                      <a:r>
                        <a:rPr lang="pt-BR" altLang="pt-BR" sz="1500" dirty="0"/>
                        <a:t>(): </a:t>
                      </a:r>
                      <a:r>
                        <a:rPr lang="pt-BR" altLang="pt-BR" sz="1500" dirty="0" err="1"/>
                        <a:t>float</a:t>
                      </a:r>
                      <a:endParaRPr lang="pt-BR" altLang="pt-BR" sz="1500" dirty="0"/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D0B748-22A6-5BA6-F74B-128A4EC424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2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Novo Projeto</a:t>
            </a:r>
          </a:p>
          <a:p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382099-FDA2-4C4D-991B-CB912424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21" y="2133602"/>
            <a:ext cx="5273497" cy="410499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34BFD6-9F37-2ED5-54C8-F6A1E3A304E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77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graphicFrame>
        <p:nvGraphicFramePr>
          <p:cNvPr id="5" name="Group 3"/>
          <p:cNvGraphicFramePr>
            <a:graphicFrameLocks/>
          </p:cNvGraphicFramePr>
          <p:nvPr/>
        </p:nvGraphicFramePr>
        <p:xfrm>
          <a:off x="2351584" y="2564905"/>
          <a:ext cx="3752851" cy="2304258"/>
        </p:xfrm>
        <a:graphic>
          <a:graphicData uri="http://schemas.openxmlformats.org/drawingml/2006/table">
            <a:tbl>
              <a:tblPr/>
              <a:tblGrid>
                <a:gridCol w="3752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Conta</a:t>
                      </a: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8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numero: string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saldo: double</a:t>
                      </a: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11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Conta(n: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String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, s: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imprimeDados(): void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sacarValor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(valor: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void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maiorSaldo</a:t>
                      </a: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(c: Conta): </a:t>
                      </a:r>
                      <a:r>
                        <a:rPr kumimoji="0" 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double</a:t>
                      </a:r>
                      <a:endParaRPr kumimoji="0" lang="pt-B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1411" marR="91411" marT="45701" marB="457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o Explicativo 1 3"/>
          <p:cNvSpPr/>
          <p:nvPr/>
        </p:nvSpPr>
        <p:spPr bwMode="auto">
          <a:xfrm>
            <a:off x="6600057" y="2513207"/>
            <a:ext cx="3649524" cy="1224136"/>
          </a:xfrm>
          <a:prstGeom prst="borderCallout1">
            <a:avLst>
              <a:gd name="adj1" fmla="val 45507"/>
              <a:gd name="adj2" fmla="val -2350"/>
              <a:gd name="adj3" fmla="val 146696"/>
              <a:gd name="adj4" fmla="val -254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 defTabSz="914377" fontAlgn="base">
              <a:spcBef>
                <a:spcPct val="0"/>
              </a:spcBef>
              <a:spcAft>
                <a:spcPct val="0"/>
              </a:spcAft>
            </a:pPr>
            <a:r>
              <a:rPr lang="pt-BR" dirty="0">
                <a:solidFill>
                  <a:schemeClr val="tx1"/>
                </a:solidFill>
                <a:latin typeface="Arial" charset="0"/>
                <a:cs typeface="Arial" charset="0"/>
              </a:rPr>
              <a:t>O valor só poderá ser retirado da conta caso exista saldo disponível, caso contrário mostre a mensagem “Saldo insuficiente”</a:t>
            </a:r>
          </a:p>
        </p:txBody>
      </p:sp>
      <p:sp>
        <p:nvSpPr>
          <p:cNvPr id="6" name="Texto Explicativo 1 5"/>
          <p:cNvSpPr/>
          <p:nvPr/>
        </p:nvSpPr>
        <p:spPr bwMode="auto">
          <a:xfrm>
            <a:off x="6312025" y="5085184"/>
            <a:ext cx="3790631" cy="1080120"/>
          </a:xfrm>
          <a:prstGeom prst="borderCallout1">
            <a:avLst>
              <a:gd name="adj1" fmla="val 45507"/>
              <a:gd name="adj2" fmla="val -2350"/>
              <a:gd name="adj3" fmla="val -29544"/>
              <a:gd name="adj4" fmla="val -2938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 defTabSz="914377" fontAlgn="base">
              <a:spcBef>
                <a:spcPct val="0"/>
              </a:spcBef>
              <a:spcAft>
                <a:spcPct val="0"/>
              </a:spcAft>
            </a:pPr>
            <a:r>
              <a:rPr lang="pt-BR" dirty="0">
                <a:solidFill>
                  <a:schemeClr val="tx1"/>
                </a:solidFill>
                <a:latin typeface="Arial" charset="0"/>
                <a:cs typeface="Arial" charset="0"/>
              </a:rPr>
              <a:t>Compara o saldo de duas contas e retorna o maior valor, se forem iguais, retornará o valor do objeto c</a:t>
            </a:r>
          </a:p>
        </p:txBody>
      </p:sp>
      <p:sp>
        <p:nvSpPr>
          <p:cNvPr id="7" name="Espaço Reservado para Número de Slide 3">
            <a:extLst>
              <a:ext uri="{FF2B5EF4-FFF2-40B4-BE49-F238E27FC236}">
                <a16:creationId xmlns:a16="http://schemas.microsoft.com/office/drawing/2014/main" id="{B4D372FF-446D-246D-726D-ACF82BD23F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130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729AE3-658D-43F7-8B4E-5362EBE9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19" y="1432764"/>
            <a:ext cx="7427604" cy="5232853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81E803FE-BCAE-C480-104D-37DE94F9DF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40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0F185A-15A1-4E89-BE5B-262A4355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01" y="1635309"/>
            <a:ext cx="7417443" cy="5222692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98C55AC6-0E35-EFDF-8C5A-2A238A3F319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286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0DC083-8F73-40D8-9437-35F3BAE8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883" y="1970000"/>
            <a:ext cx="4226927" cy="3607112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3C41807D-3206-8924-0844-C3E422B7EF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12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870157-27C7-4993-BEEB-8BB663C3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57" y="1366065"/>
            <a:ext cx="7376799" cy="5202371"/>
          </a:xfrm>
          <a:prstGeom prst="rect">
            <a:avLst/>
          </a:prstGeom>
        </p:spPr>
      </p:pic>
      <p:sp>
        <p:nvSpPr>
          <p:cNvPr id="6" name="Espaço Reservado para Número de Slide 3">
            <a:extLst>
              <a:ext uri="{FF2B5EF4-FFF2-40B4-BE49-F238E27FC236}">
                <a16:creationId xmlns:a16="http://schemas.microsoft.com/office/drawing/2014/main" id="{EDCB339B-5C96-D90D-40C8-22412A2C5E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845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FE3E01-1EAC-4B90-901A-773BD43F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4" y="2098935"/>
            <a:ext cx="10305639" cy="446950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8761FBE-30D5-4A48-8411-B22808D476E6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Vamos limpar o código</a:t>
            </a:r>
          </a:p>
          <a:p>
            <a:endParaRPr lang="pt-BR" sz="3200" dirty="0"/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0373526C-451B-5B4D-0BD0-E30B7D005AD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129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98794D-774D-473F-9FF6-AFDA988E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3" y="1774378"/>
            <a:ext cx="11044428" cy="4249329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9BBA433D-E4F7-9A72-1C12-6754975A02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687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Vamos criar os métodos de</a:t>
            </a:r>
          </a:p>
          <a:p>
            <a:pPr marL="101597" indent="0">
              <a:buNone/>
            </a:pPr>
            <a:r>
              <a:rPr lang="pt-BR" sz="2667" dirty="0"/>
              <a:t>acesso</a:t>
            </a:r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FEDBB9-1B6F-4669-8071-86632A90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842" y="1633332"/>
            <a:ext cx="4308213" cy="4795936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850A0A7C-35DB-D581-B091-A0F696EB67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982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 err="1"/>
              <a:t>Getter</a:t>
            </a:r>
            <a:r>
              <a:rPr lang="pt-BR" sz="2667" dirty="0"/>
              <a:t> </a:t>
            </a:r>
            <a:r>
              <a:rPr lang="pt-BR" sz="2667" dirty="0" err="1"/>
              <a:t>and</a:t>
            </a:r>
            <a:r>
              <a:rPr lang="pt-BR" sz="2667" dirty="0"/>
              <a:t> </a:t>
            </a:r>
            <a:r>
              <a:rPr lang="pt-BR" sz="2667" dirty="0" err="1"/>
              <a:t>Setter</a:t>
            </a:r>
            <a:r>
              <a:rPr lang="pt-BR" sz="2667" dirty="0"/>
              <a:t> ...</a:t>
            </a:r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B94A2A-2EA6-40C2-ACCF-4A420AF2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94" y="2062064"/>
            <a:ext cx="4308213" cy="47959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45027D6-E124-42C4-BDC4-59ABD0ED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34" y="2222853"/>
            <a:ext cx="3111073" cy="4094920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48D93D5C-7A77-6046-3465-D51B0E15836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0980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CF0266-162F-46F9-B390-FE7040EE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095" y="695447"/>
            <a:ext cx="4338696" cy="5872989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8DCDB0F-DF85-4AD4-87C3-CA3760FC61F3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Selecione os atributos e</a:t>
            </a:r>
          </a:p>
          <a:p>
            <a:pPr marL="101597" indent="0">
              <a:buNone/>
            </a:pPr>
            <a:r>
              <a:rPr lang="pt-BR" sz="2667" dirty="0"/>
              <a:t>O encapsulamento</a:t>
            </a:r>
          </a:p>
          <a:p>
            <a:endParaRPr lang="pt-BR" sz="32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B83AB14-1157-465E-9535-0176B74D1F59}"/>
              </a:ext>
            </a:extLst>
          </p:cNvPr>
          <p:cNvCxnSpPr/>
          <p:nvPr/>
        </p:nvCxnSpPr>
        <p:spPr>
          <a:xfrm>
            <a:off x="3313044" y="2319131"/>
            <a:ext cx="4717773" cy="355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CD74739-C934-4635-955D-DD03A81FBF89}"/>
              </a:ext>
            </a:extLst>
          </p:cNvPr>
          <p:cNvCxnSpPr>
            <a:cxnSpLocks/>
          </p:cNvCxnSpPr>
          <p:nvPr/>
        </p:nvCxnSpPr>
        <p:spPr>
          <a:xfrm>
            <a:off x="3489739" y="1856149"/>
            <a:ext cx="1857715" cy="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D9644356-5A33-BAB8-98FD-3220A9BAC3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757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Pronto, métodos criados ...</a:t>
            </a:r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2EE8BD-4D2C-4F90-B42E-53936D18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88" y="787364"/>
            <a:ext cx="5537245" cy="5781072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BF7AACFC-F5CD-0B86-77DD-33D1D6F3419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86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504FE6-E1D1-4A92-84CE-C74713643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247" y="1608644"/>
            <a:ext cx="6594412" cy="3932261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1BA9AE-6191-540D-F331-1BE2834012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450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Vamos criar o método construtor</a:t>
            </a:r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D7CF70-A8C2-4B39-A53B-8AB3DA11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99" y="2268592"/>
            <a:ext cx="5395428" cy="4176121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AE1BDE74-A684-0B75-A9AA-48C63F04144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632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FD4240-5FD9-4CFD-A859-5D036DCE4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22" y="1626682"/>
            <a:ext cx="3555924" cy="3604637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F18822E3-3577-F782-041C-2169065FAA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459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Selecione os parâmetros </a:t>
            </a:r>
          </a:p>
          <a:p>
            <a:pPr marL="101597" indent="0">
              <a:buNone/>
            </a:pPr>
            <a:r>
              <a:rPr lang="pt-BR" sz="2667" dirty="0"/>
              <a:t>necessários para construir </a:t>
            </a:r>
          </a:p>
          <a:p>
            <a:pPr marL="101597" indent="0">
              <a:buNone/>
            </a:pPr>
            <a:r>
              <a:rPr lang="pt-BR" sz="2667" dirty="0"/>
              <a:t>um objeto</a:t>
            </a:r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2D0A2A-D3A6-4433-B023-7FB96C3F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454" y="929148"/>
            <a:ext cx="4359017" cy="5639289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8BDB2BA5-96D4-E72D-B176-3DE0F41D65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689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2014F2-787C-43AA-AA29-078F6B3D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8" y="1567770"/>
            <a:ext cx="11014060" cy="4382457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1AB278AD-9FFB-3C5A-2317-770352C73E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709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Vamos criar um método para exibir os dados</a:t>
            </a:r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174B88-3016-4B35-9769-1898A128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3" y="2388905"/>
            <a:ext cx="9912627" cy="3883784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28AD7D23-8034-A83C-DDC9-6CD21B3BCDD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42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Criar um método para calcular a comissão</a:t>
            </a:r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1B6F76-F51E-41E3-88EF-59088AB9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7" y="2036978"/>
            <a:ext cx="7511664" cy="4719631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19B071BC-0E42-97E3-49BF-2618329DF7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388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Criar um método para calcular o Salário</a:t>
            </a:r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F9C895-3280-43DE-A0A6-7317A650D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2" y="2388906"/>
            <a:ext cx="9520745" cy="3210839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9D01196A-33AE-7EA9-A267-BDD50CFE318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236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Vamos criar uma classe para testar</a:t>
            </a: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AE28E5-FCCE-4C18-931E-FE6E7CD4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62" y="2388906"/>
            <a:ext cx="4216765" cy="3464860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570496B5-D94A-3D60-E626-8F5FD6D0BC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308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Classe </a:t>
            </a:r>
            <a:r>
              <a:rPr lang="pt-BR" sz="2667" b="1" dirty="0" err="1"/>
              <a:t>TesteVendedor</a:t>
            </a:r>
            <a:endParaRPr lang="pt-BR" sz="2667" b="1" dirty="0"/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437824-20A3-4473-82B3-06CEDA9E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32" y="2025754"/>
            <a:ext cx="6427621" cy="4526117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AF6FF001-4B2A-8133-9F1B-A2BA0B66A9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967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Vamos limpar o código</a:t>
            </a:r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05CDC2-78D7-425D-B7E4-22B97756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2133602"/>
            <a:ext cx="10190921" cy="4338541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08E890FF-A59C-C1E9-9D7D-FA308FB6EEB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9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802BDA-98BF-4160-928D-1D90D71E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69" y="1265702"/>
            <a:ext cx="8530223" cy="5592297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03B4AEE6-7792-2619-EDB5-EBB7BA3D9D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331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Vamos fazer um teste com dados fixos...</a:t>
            </a:r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A12C9D-533E-44ED-A76E-52FC32B4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1"/>
            <a:ext cx="9723963" cy="3535987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A25F8011-6E6A-EF11-29F8-C1CBFEE80E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508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 4</a:t>
            </a:r>
            <a:endParaRPr lang="pt-BR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DF195BC-47D0-4C03-B5B0-B6D535BA58DF}"/>
              </a:ext>
            </a:extLst>
          </p:cNvPr>
          <p:cNvSpPr txBox="1">
            <a:spLocks/>
          </p:cNvSpPr>
          <p:nvPr/>
        </p:nvSpPr>
        <p:spPr>
          <a:xfrm>
            <a:off x="450574" y="1245705"/>
            <a:ext cx="9634733" cy="8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01597" indent="0">
              <a:buNone/>
            </a:pPr>
            <a:r>
              <a:rPr lang="pt-BR" sz="2667" dirty="0"/>
              <a:t>Resultado!</a:t>
            </a:r>
          </a:p>
          <a:p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09C41D-6033-4F95-885F-C9DB96B4C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209" y="2618979"/>
            <a:ext cx="4456200" cy="3245107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3903B2D3-516F-F2F7-49E6-E58D195F25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706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2396" indent="0" algn="just">
              <a:buNone/>
            </a:pPr>
            <a:r>
              <a:rPr lang="pt-BR" sz="3200" dirty="0"/>
              <a:t>Vamos analisar o seguinte problema e implementar uma solução para o mesmo usando Java</a:t>
            </a:r>
          </a:p>
          <a:p>
            <a:pPr marL="152396" indent="0" algn="just">
              <a:buNone/>
            </a:pPr>
            <a:endParaRPr lang="pt-BR" sz="3200" dirty="0"/>
          </a:p>
          <a:p>
            <a:pPr marL="152396" indent="0" algn="just">
              <a:buNone/>
            </a:pPr>
            <a:r>
              <a:rPr lang="pt-BR" sz="3200" dirty="0"/>
              <a:t> </a:t>
            </a:r>
          </a:p>
          <a:p>
            <a:pPr algn="just">
              <a:buFont typeface="Wingdings" pitchFamily="2" charset="2"/>
              <a:buChar char="Ø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300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pt-BR" sz="3200" dirty="0"/>
              <a:t>Uma empresa localizada na zona leste de São Paulo consome 100 KWh por mês;</a:t>
            </a:r>
          </a:p>
          <a:p>
            <a:pPr algn="just"/>
            <a:r>
              <a:rPr lang="pt-BR" sz="3200" dirty="0"/>
              <a:t>Após ter negociado um contrato com uma grande empresa, estima-se que nos próximos 12 meses terá um acréscimo mensal na sua conta de 100 KWh;</a:t>
            </a:r>
          </a:p>
          <a:p>
            <a:pPr algn="just"/>
            <a:r>
              <a:rPr lang="pt-BR" sz="3200" dirty="0"/>
              <a:t>Então o diretor da empresa solicitou para o analista que elaborasse um sistema que através dele fosse capaz de proporcionar uma estimativa financeira de quanto será o custo de energia elétrica por mês;</a:t>
            </a:r>
          </a:p>
          <a:p>
            <a:pPr marL="152396" indent="0" algn="just">
              <a:buNone/>
            </a:pPr>
            <a:endParaRPr lang="pt-BR" sz="3200" dirty="0"/>
          </a:p>
          <a:p>
            <a:pPr marL="152396" indent="0" algn="just">
              <a:buNone/>
            </a:pPr>
            <a:r>
              <a:rPr lang="pt-BR" sz="3200" dirty="0"/>
              <a:t> </a:t>
            </a:r>
          </a:p>
          <a:p>
            <a:pPr algn="just">
              <a:buFont typeface="Wingdings" pitchFamily="2" charset="2"/>
              <a:buChar char="Ø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33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just"/>
            <a:r>
              <a:rPr lang="pt-BR" sz="3200" dirty="0"/>
              <a:t>Para tanto será preciso entender as seguintes regras do negócios:</a:t>
            </a:r>
          </a:p>
          <a:p>
            <a:pPr algn="just"/>
            <a:endParaRPr lang="pt-BR" sz="3200" dirty="0"/>
          </a:p>
          <a:p>
            <a:pPr marL="761981" indent="-609585" algn="just">
              <a:buFont typeface="+mj-lt"/>
              <a:buAutoNum type="alphaUcPeriod"/>
            </a:pPr>
            <a:r>
              <a:rPr lang="pt-BR" sz="3200" dirty="0"/>
              <a:t>FORNECIMENTO = Consumo * tarifa, ou seja </a:t>
            </a:r>
            <a:r>
              <a:rPr lang="pt-BR" sz="3200" b="1" dirty="0"/>
              <a:t>KWh x 0.28172</a:t>
            </a:r>
            <a:r>
              <a:rPr lang="pt-BR" sz="3200" dirty="0"/>
              <a:t>;</a:t>
            </a:r>
          </a:p>
          <a:p>
            <a:pPr marL="152396" indent="0" algn="just">
              <a:buNone/>
            </a:pPr>
            <a:r>
              <a:rPr lang="pt-BR" sz="3200" dirty="0"/>
              <a:t> </a:t>
            </a:r>
          </a:p>
          <a:p>
            <a:pPr algn="just">
              <a:buFont typeface="Wingdings" pitchFamily="2" charset="2"/>
              <a:buChar char="Ø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65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761981" indent="-609585" algn="just">
              <a:buFont typeface="+mj-lt"/>
              <a:buAutoNum type="alphaUcPeriod" startAt="2"/>
            </a:pPr>
            <a:r>
              <a:rPr lang="pt-BR" sz="3200" b="1" dirty="0"/>
              <a:t>ICMS</a:t>
            </a:r>
            <a:r>
              <a:rPr lang="pt-BR" sz="3200" dirty="0"/>
              <a:t> = Se o consumo for até 200 KWh a alíquota é de </a:t>
            </a:r>
            <a:r>
              <a:rPr lang="pt-BR" sz="3200" b="1" dirty="0"/>
              <a:t>12% </a:t>
            </a:r>
            <a:r>
              <a:rPr lang="pt-BR" sz="3200" dirty="0"/>
              <a:t>e o fator de multiplicação é = </a:t>
            </a:r>
            <a:r>
              <a:rPr lang="pt-BR" sz="3200" b="1" dirty="0"/>
              <a:t>0.136363</a:t>
            </a:r>
            <a:r>
              <a:rPr lang="pt-BR" sz="3200" dirty="0"/>
              <a:t>. </a:t>
            </a:r>
            <a:br>
              <a:rPr lang="pt-BR" sz="3200" dirty="0"/>
            </a:br>
            <a:r>
              <a:rPr lang="pt-BR" sz="3200" dirty="0"/>
              <a:t>Caso o consumo seja superior a 200 KWh a alíquota é de </a:t>
            </a:r>
            <a:r>
              <a:rPr lang="pt-BR" sz="3200" b="1" dirty="0"/>
              <a:t>25% </a:t>
            </a:r>
            <a:r>
              <a:rPr lang="pt-BR" sz="3200" dirty="0"/>
              <a:t>e o fator de multiplicação é = </a:t>
            </a:r>
            <a:r>
              <a:rPr lang="pt-BR" sz="3200" b="1" dirty="0"/>
              <a:t>0.333333</a:t>
            </a:r>
            <a:r>
              <a:rPr lang="pt-BR" sz="3200" dirty="0"/>
              <a:t>. </a:t>
            </a:r>
          </a:p>
          <a:p>
            <a:pPr marL="152396" indent="0" algn="just">
              <a:buNone/>
            </a:pPr>
            <a:r>
              <a:rPr lang="pt-BR" sz="3200" dirty="0"/>
              <a:t>O  valor do ICMS é o fator de multiplicação * o valor do fornecimento;</a:t>
            </a:r>
          </a:p>
          <a:p>
            <a:pPr marL="152396" indent="0" algn="just">
              <a:buNone/>
            </a:pPr>
            <a:r>
              <a:rPr lang="pt-BR" sz="3200" dirty="0"/>
              <a:t> </a:t>
            </a:r>
          </a:p>
          <a:p>
            <a:pPr marL="152396" indent="0" algn="just">
              <a:buNone/>
            </a:pPr>
            <a:r>
              <a:rPr lang="pt-BR" sz="1867" b="1" dirty="0"/>
              <a:t>Imposto sobre Circulação de Mercadorias e Prestação de Serviços</a:t>
            </a:r>
            <a:endParaRPr lang="pt-BR" sz="1867" b="1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65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E80730-ABC8-425F-9383-EF1284BB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575" y="4469607"/>
            <a:ext cx="2083563" cy="20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0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761981" indent="-609585" algn="just">
              <a:buFont typeface="+mj-lt"/>
              <a:buAutoNum type="alphaUcPeriod" startAt="3"/>
            </a:pPr>
            <a:r>
              <a:rPr lang="pt-BR" sz="3200" b="1" dirty="0"/>
              <a:t>COFINS</a:t>
            </a:r>
            <a:r>
              <a:rPr lang="pt-BR" sz="3200" dirty="0"/>
              <a:t> = A alíquota é de </a:t>
            </a:r>
            <a:r>
              <a:rPr lang="pt-BR" sz="3200" b="1" dirty="0"/>
              <a:t>5,033%.</a:t>
            </a:r>
            <a:r>
              <a:rPr lang="pt-BR" sz="3200" dirty="0"/>
              <a:t> Se o consumo dor </a:t>
            </a:r>
            <a:r>
              <a:rPr lang="pt-BR" sz="3200" b="1" dirty="0"/>
              <a:t>até 200 KWh </a:t>
            </a:r>
            <a:r>
              <a:rPr lang="pt-BR" sz="3200" dirty="0"/>
              <a:t>o fator de multiplicação é = </a:t>
            </a:r>
            <a:r>
              <a:rPr lang="pt-BR" sz="3200" b="1" dirty="0"/>
              <a:t>0.0614722</a:t>
            </a:r>
            <a:r>
              <a:rPr lang="pt-BR" sz="3200" dirty="0"/>
              <a:t> e caso o consumo seja </a:t>
            </a:r>
            <a:r>
              <a:rPr lang="pt-BR" sz="3200" b="1" dirty="0"/>
              <a:t>superior a 200 KWh </a:t>
            </a:r>
            <a:r>
              <a:rPr lang="pt-BR" sz="3200" dirty="0"/>
              <a:t>o fator de multiplicação é = </a:t>
            </a:r>
            <a:r>
              <a:rPr lang="pt-BR" sz="3200" b="1" dirty="0"/>
              <a:t>0.0730751</a:t>
            </a:r>
            <a:r>
              <a:rPr lang="pt-BR" sz="3200" dirty="0"/>
              <a:t>. </a:t>
            </a:r>
          </a:p>
          <a:p>
            <a:pPr marL="152396" indent="0" algn="just">
              <a:buNone/>
            </a:pPr>
            <a:r>
              <a:rPr lang="pt-BR" sz="3200" dirty="0"/>
              <a:t>O  valor do COFINS é o fator de multiplicação * o valor do fornecimento;</a:t>
            </a:r>
          </a:p>
          <a:p>
            <a:pPr marL="152396" indent="0" algn="just">
              <a:buNone/>
            </a:pPr>
            <a:r>
              <a:rPr lang="pt-BR" sz="3200" dirty="0"/>
              <a:t> </a:t>
            </a:r>
          </a:p>
          <a:p>
            <a:pPr marL="152396" indent="0" algn="just">
              <a:buNone/>
            </a:pPr>
            <a:r>
              <a:rPr lang="pt-BR" sz="1867" b="1" dirty="0"/>
              <a:t>Contribuição para o Financiamento da Seguridade </a:t>
            </a:r>
          </a:p>
          <a:p>
            <a:pPr marL="152396" indent="0" algn="just">
              <a:buNone/>
            </a:pPr>
            <a:r>
              <a:rPr lang="pt-BR" sz="1867" b="1" dirty="0"/>
              <a:t>     Social é uma contribuição federal brasileira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66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E2CFCF7-1D56-4F7B-989C-A6C1B05E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727" y="4545771"/>
            <a:ext cx="50546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761981" indent="-609585" algn="just">
              <a:buFont typeface="+mj-lt"/>
              <a:buAutoNum type="alphaUcPeriod" startAt="4"/>
            </a:pPr>
            <a:r>
              <a:rPr lang="pt-BR" sz="3200" b="1" dirty="0"/>
              <a:t>PIS/PASESP</a:t>
            </a:r>
            <a:r>
              <a:rPr lang="pt-BR" sz="3200" dirty="0"/>
              <a:t> = A alíquota é de </a:t>
            </a:r>
            <a:r>
              <a:rPr lang="pt-BR" sz="3200" b="1" dirty="0"/>
              <a:t>1,0927%.</a:t>
            </a:r>
            <a:r>
              <a:rPr lang="pt-BR" sz="3200" dirty="0"/>
              <a:t> Se o consumo dor </a:t>
            </a:r>
            <a:r>
              <a:rPr lang="pt-BR" sz="3200" b="1" dirty="0"/>
              <a:t>até 200 KWh </a:t>
            </a:r>
            <a:r>
              <a:rPr lang="pt-BR" sz="3200" dirty="0"/>
              <a:t>o fator de multiplicação é = </a:t>
            </a:r>
            <a:r>
              <a:rPr lang="pt-BR" sz="3200" b="1" dirty="0"/>
              <a:t>0.013346</a:t>
            </a:r>
            <a:r>
              <a:rPr lang="pt-BR" sz="3200" dirty="0"/>
              <a:t> e caso o consumo seja </a:t>
            </a:r>
            <a:r>
              <a:rPr lang="pt-BR" sz="3200" b="1" dirty="0"/>
              <a:t>superior a 200 KWh </a:t>
            </a:r>
            <a:r>
              <a:rPr lang="pt-BR" sz="3200" dirty="0"/>
              <a:t>o fator de multiplicação é = </a:t>
            </a:r>
            <a:r>
              <a:rPr lang="pt-BR" sz="3200" b="1" dirty="0"/>
              <a:t>0.0158651</a:t>
            </a:r>
            <a:r>
              <a:rPr lang="pt-BR" sz="3200" dirty="0"/>
              <a:t>. </a:t>
            </a:r>
          </a:p>
          <a:p>
            <a:pPr marL="152396" indent="0" algn="just">
              <a:buNone/>
            </a:pPr>
            <a:r>
              <a:rPr lang="pt-BR" sz="3200" dirty="0"/>
              <a:t>O  valor do PIS/PASESP é o fator de multiplicação * o valor do fornecimento;</a:t>
            </a:r>
          </a:p>
          <a:p>
            <a:pPr marL="152396" indent="0" algn="just">
              <a:buNone/>
            </a:pPr>
            <a:r>
              <a:rPr lang="pt-BR" sz="3200" dirty="0"/>
              <a:t> </a:t>
            </a:r>
          </a:p>
          <a:p>
            <a:pPr marL="152396" indent="0" algn="just">
              <a:buNone/>
            </a:pPr>
            <a:r>
              <a:rPr lang="pt-BR" sz="1867" b="1" dirty="0"/>
              <a:t>O Programa de Integração Social e o Programa de </a:t>
            </a:r>
          </a:p>
          <a:p>
            <a:pPr marL="152396" indent="0" algn="just">
              <a:buNone/>
            </a:pPr>
            <a:r>
              <a:rPr lang="pt-BR" sz="1867" b="1" dirty="0"/>
              <a:t>    Formação do Patrimônio do Servidor Público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67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D291535-0F35-4050-B10B-528D7768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61" y="4572691"/>
            <a:ext cx="2958889" cy="17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1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761981" indent="-609585" algn="just">
              <a:buFont typeface="+mj-lt"/>
              <a:buAutoNum type="alphaUcPeriod" startAt="5"/>
            </a:pPr>
            <a:r>
              <a:rPr lang="pt-BR" sz="3200" b="1" dirty="0"/>
              <a:t>ICMS sobre COFINS </a:t>
            </a:r>
            <a:r>
              <a:rPr lang="pt-BR" sz="3200" dirty="0"/>
              <a:t>= é a multiplicação dos fatores do COFINS, ICMS e do valor do fornecimento;</a:t>
            </a:r>
          </a:p>
          <a:p>
            <a:pPr marL="761981" indent="-609585" algn="just">
              <a:buFont typeface="+mj-lt"/>
              <a:buAutoNum type="alphaUcPeriod" startAt="5"/>
            </a:pPr>
            <a:r>
              <a:rPr lang="pt-BR" sz="3200" b="1" dirty="0"/>
              <a:t>ICMS sobre PIS/PASES </a:t>
            </a:r>
            <a:r>
              <a:rPr lang="pt-BR" sz="3200" dirty="0"/>
              <a:t>= é a multiplicação dos fatores do PIS/PASESP, ICMS e do valor do fornecimento;</a:t>
            </a:r>
          </a:p>
          <a:p>
            <a:pPr marL="761981" indent="-609585" algn="just">
              <a:buFont typeface="+mj-lt"/>
              <a:buAutoNum type="alphaUcPeriod" startAt="5"/>
            </a:pPr>
            <a:r>
              <a:rPr lang="pt-BR" sz="3200" b="1" dirty="0"/>
              <a:t>FATURA </a:t>
            </a:r>
            <a:r>
              <a:rPr lang="pt-BR" sz="3200" dirty="0"/>
              <a:t>= (Fornecimento + ICMS + COFINS + PIS/PASESP + ICMS</a:t>
            </a:r>
            <a:r>
              <a:rPr lang="pt-BR" sz="3200" dirty="0">
                <a:latin typeface="+mj-lt"/>
              </a:rPr>
              <a:t>_</a:t>
            </a:r>
            <a:r>
              <a:rPr lang="pt-BR" sz="3200" dirty="0"/>
              <a:t>COFINS + ICMS </a:t>
            </a:r>
            <a:r>
              <a:rPr lang="pt-BR" sz="3200" dirty="0">
                <a:latin typeface="+mj-lt"/>
              </a:rPr>
              <a:t>_</a:t>
            </a:r>
            <a:r>
              <a:rPr lang="pt-BR" sz="3200" dirty="0"/>
              <a:t> PIS</a:t>
            </a:r>
            <a:r>
              <a:rPr lang="pt-BR" sz="3200" dirty="0">
                <a:latin typeface="+mj-lt"/>
              </a:rPr>
              <a:t>_</a:t>
            </a:r>
            <a:r>
              <a:rPr lang="pt-BR" sz="3200" dirty="0"/>
              <a:t>PASESO);</a:t>
            </a:r>
          </a:p>
          <a:p>
            <a:pPr marL="152396" indent="0" algn="just">
              <a:buNone/>
            </a:pP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77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2396" indent="0" algn="just">
              <a:buNone/>
            </a:pPr>
            <a:r>
              <a:rPr lang="pt-BR" sz="3200" dirty="0"/>
              <a:t>Fator de multiplicação é gerado pela cobrança ilegal de imposto sobre o imposto por parte da concessionária de energia elétrica.</a:t>
            </a:r>
          </a:p>
          <a:p>
            <a:pPr marL="152396" indent="0" algn="just">
              <a:buNone/>
            </a:pPr>
            <a:r>
              <a:rPr lang="pt-BR" sz="32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69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3069F0-59A6-4ED2-AA9A-82E50875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91698"/>
            <a:ext cx="4156336" cy="224893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60C8C2D-2ACD-4170-B9D9-77BACCAEF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64" y="4116390"/>
            <a:ext cx="3750365" cy="13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4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A04029-A87B-424C-94FF-E570F269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3" y="1432764"/>
            <a:ext cx="10239379" cy="4679883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A0EFEDDB-D9B3-3AFF-1DBE-27CFFDEC18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133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2396" indent="0" algn="just">
              <a:buNone/>
            </a:pPr>
            <a:r>
              <a:rPr lang="pt-BR" sz="3200" dirty="0"/>
              <a:t>Nossa tela:</a:t>
            </a:r>
          </a:p>
          <a:p>
            <a:pPr marL="152396" indent="0" algn="just">
              <a:buNone/>
            </a:pPr>
            <a:endParaRPr lang="pt-BR" sz="3200" dirty="0"/>
          </a:p>
          <a:p>
            <a:pPr marL="152396" indent="0" algn="just">
              <a:buNone/>
            </a:pPr>
            <a:r>
              <a:rPr lang="pt-BR" sz="3200" b="1" dirty="0"/>
              <a:t>Efetuar o Calculo da Energia Elétrica</a:t>
            </a:r>
          </a:p>
          <a:p>
            <a:pPr marL="152396" indent="0" algn="just">
              <a:buNone/>
            </a:pPr>
            <a:endParaRPr lang="pt-BR" sz="3200" dirty="0"/>
          </a:p>
          <a:p>
            <a:pPr marL="152396" indent="0" algn="just">
              <a:buNone/>
            </a:pPr>
            <a:endParaRPr lang="pt-BR" sz="3200" dirty="0"/>
          </a:p>
          <a:p>
            <a:pPr marL="152396" indent="0" algn="just">
              <a:buNone/>
            </a:pPr>
            <a:r>
              <a:rPr lang="pt-BR" sz="32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70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EE88F0-78DD-4467-B47B-B15E6EB1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724" y="3735669"/>
            <a:ext cx="4089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2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2396" indent="0" algn="just">
              <a:buNone/>
            </a:pPr>
            <a:r>
              <a:rPr lang="pt-BR" sz="3200" dirty="0"/>
              <a:t>Nossa tela com Resultado:</a:t>
            </a:r>
          </a:p>
          <a:p>
            <a:pPr marL="152396" indent="0" algn="just">
              <a:buNone/>
            </a:pPr>
            <a:r>
              <a:rPr lang="pt-BR" sz="32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71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D0708-159C-41EC-AAF6-AD870DD7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427" y="2573243"/>
            <a:ext cx="5293831" cy="35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A97AC7-D7A8-4C2E-8501-008DFA6C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1432765"/>
            <a:ext cx="10190921" cy="4653855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B213A264-8492-55D2-63BC-9054BC51A6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12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de Decisão - Exemplo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9C35EA-A66F-495C-86C8-8BFE1066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9" y="1432764"/>
            <a:ext cx="10217427" cy="4622773"/>
          </a:xfrm>
          <a:prstGeom prst="rect">
            <a:avLst/>
          </a:prstGeom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B58AF500-994C-F4EB-A606-65D734195DD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77740" y="2944233"/>
            <a:ext cx="448000" cy="969600"/>
          </a:xfrm>
        </p:spPr>
        <p:txBody>
          <a:bodyPr/>
          <a:lstStyle/>
          <a:p>
            <a:pPr>
              <a:defRPr/>
            </a:pPr>
            <a:fld id="{E5188747-7064-4441-ABEA-2F3F38066C49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5048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DAED1B117F6894D909B25A69A4597D2" ma:contentTypeVersion="11" ma:contentTypeDescription="Crie um novo documento." ma:contentTypeScope="" ma:versionID="fc0e1081098a96f1fc26b259e7bbb1c8">
  <xsd:schema xmlns:xsd="http://www.w3.org/2001/XMLSchema" xmlns:xs="http://www.w3.org/2001/XMLSchema" xmlns:p="http://schemas.microsoft.com/office/2006/metadata/properties" xmlns:ns2="0cd93fe2-0880-41f5-aab4-f958682b72cb" xmlns:ns3="18000554-2c77-4cf4-9366-a485aa9d7e35" targetNamespace="http://schemas.microsoft.com/office/2006/metadata/properties" ma:root="true" ma:fieldsID="f39cd65ee00b5e4c5dd2756fb7575f2f" ns2:_="" ns3:_="">
    <xsd:import namespace="0cd93fe2-0880-41f5-aab4-f958682b72cb"/>
    <xsd:import namespace="18000554-2c77-4cf4-9366-a485aa9d7e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93fe2-0880-41f5-aab4-f958682b72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000554-2c77-4cf4-9366-a485aa9d7e3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9DC1A0-7057-41B4-8B07-EB46F678DAE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60481E0-FD2E-4B9D-8D05-BA31DCE138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83D607-B40B-48A0-8D43-A053EDA079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d93fe2-0880-41f5-aab4-f958682b72cb"/>
    <ds:schemaRef ds:uri="18000554-2c77-4cf4-9366-a485aa9d7e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92433</TotalTime>
  <Words>2403</Words>
  <Application>Microsoft Office PowerPoint</Application>
  <PresentationFormat>Widescreen</PresentationFormat>
  <Paragraphs>476</Paragraphs>
  <Slides>71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Calibri Light</vt:lpstr>
      <vt:lpstr>Courier New</vt:lpstr>
      <vt:lpstr>Symbol</vt:lpstr>
      <vt:lpstr>Verdana</vt:lpstr>
      <vt:lpstr>Wingdings</vt:lpstr>
      <vt:lpstr>Tema do Office</vt:lpstr>
      <vt:lpstr>Image</vt:lpstr>
      <vt:lpstr> Programação Orientada a Objetos</vt:lpstr>
      <vt:lpstr>2. Unidade</vt:lpstr>
      <vt:lpstr>Estrutura de Decisão</vt:lpstr>
      <vt:lpstr>Estrutura de Decisão - Exemplo</vt:lpstr>
      <vt:lpstr>Estrutura de Decisão - Exemplo</vt:lpstr>
      <vt:lpstr>Estrutura de Decisão - Exemplo</vt:lpstr>
      <vt:lpstr>Estrutura de Decisão - Exemplo</vt:lpstr>
      <vt:lpstr>Estrutura de Decisão - Exemplo</vt:lpstr>
      <vt:lpstr>Estrutura de Decisão - Exemplo</vt:lpstr>
      <vt:lpstr>Estrutura de Decisão - Exemplo</vt:lpstr>
      <vt:lpstr>Estrutura de Decisão - Exemplo</vt:lpstr>
      <vt:lpstr>Estrutura de Decisão Aninhada</vt:lpstr>
      <vt:lpstr>Estrutura de Decisão - Exemplo</vt:lpstr>
      <vt:lpstr>Estrutura de Decisão - Exemplo</vt:lpstr>
      <vt:lpstr>Estrutura de Decisão - Exemplo</vt:lpstr>
      <vt:lpstr>Apresentação do PowerPoint</vt:lpstr>
      <vt:lpstr>Estrutura de Decisão - Exemplo</vt:lpstr>
      <vt:lpstr>Encapsulamento de Dados</vt:lpstr>
      <vt:lpstr>Encapsulamento de Dados</vt:lpstr>
      <vt:lpstr>Encapsulamento de Dados</vt:lpstr>
      <vt:lpstr>Modificadores de Acesso</vt:lpstr>
      <vt:lpstr>Modificadores de Acesso</vt:lpstr>
      <vt:lpstr>Modificadores de Acesso</vt:lpstr>
      <vt:lpstr>Modificadores de Acesso</vt:lpstr>
      <vt:lpstr>Modificadores de Acesso</vt:lpstr>
      <vt:lpstr>Modificadores de Acesso</vt:lpstr>
      <vt:lpstr>Modificadores de Acesso</vt:lpstr>
      <vt:lpstr>Exemplo</vt:lpstr>
      <vt:lpstr>Exemplo</vt:lpstr>
      <vt:lpstr>Métodos de Acesso</vt:lpstr>
      <vt:lpstr>Exemplo</vt:lpstr>
      <vt:lpstr>2. Unidade</vt:lpstr>
      <vt:lpstr>Exercício 00</vt:lpstr>
      <vt:lpstr>Exercício 01</vt:lpstr>
      <vt:lpstr>Exercício 01A</vt:lpstr>
      <vt:lpstr>Exercício 2</vt:lpstr>
      <vt:lpstr>Exercício 3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 4</vt:lpstr>
      <vt:lpstr>Exercício</vt:lpstr>
      <vt:lpstr>Exercício</vt:lpstr>
      <vt:lpstr>Exercício</vt:lpstr>
      <vt:lpstr>Exercício</vt:lpstr>
      <vt:lpstr>Exercício</vt:lpstr>
      <vt:lpstr>Exercício</vt:lpstr>
      <vt:lpstr>Exercício</vt:lpstr>
      <vt:lpstr>Exercício</vt:lpstr>
      <vt:lpstr>Exercício</vt:lpstr>
      <vt:lpstr>Exercício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Digital-01 Tríadaz</dc:creator>
  <cp:lastModifiedBy>Erika Miranda</cp:lastModifiedBy>
  <cp:revision>115</cp:revision>
  <dcterms:created xsi:type="dcterms:W3CDTF">2021-06-09T15:29:42Z</dcterms:created>
  <dcterms:modified xsi:type="dcterms:W3CDTF">2024-03-28T19:40:13Z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0x0101001DAED1B117F6894D909B25A69A4597D2</vt:lpwstr>
  </property>
</Properties>
</file>